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87" r:id="rId4"/>
    <p:sldId id="261" r:id="rId5"/>
    <p:sldId id="277" r:id="rId6"/>
    <p:sldId id="259" r:id="rId7"/>
    <p:sldId id="262" r:id="rId8"/>
    <p:sldId id="268" r:id="rId9"/>
    <p:sldId id="278" r:id="rId10"/>
    <p:sldId id="269" r:id="rId11"/>
    <p:sldId id="275" r:id="rId12"/>
    <p:sldId id="276" r:id="rId13"/>
    <p:sldId id="270" r:id="rId14"/>
    <p:sldId id="279" r:id="rId15"/>
    <p:sldId id="280" r:id="rId16"/>
    <p:sldId id="281" r:id="rId17"/>
    <p:sldId id="282" r:id="rId18"/>
    <p:sldId id="283" r:id="rId19"/>
    <p:sldId id="284" r:id="rId20"/>
    <p:sldId id="272" r:id="rId21"/>
    <p:sldId id="273" r:id="rId22"/>
    <p:sldId id="289" r:id="rId23"/>
    <p:sldId id="274" r:id="rId24"/>
    <p:sldId id="2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Results of Model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sst3_loss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RNN</c:v>
                </c:pt>
                <c:pt idx="1">
                  <c:v>GRU</c:v>
                </c:pt>
                <c:pt idx="2">
                  <c:v>B-LSTM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</c:v>
                </c:pt>
                <c:pt idx="1">
                  <c:v>20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4B-430F-98BD-9200849353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sst3_acc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RNN</c:v>
                </c:pt>
                <c:pt idx="1">
                  <c:v>GRU</c:v>
                </c:pt>
                <c:pt idx="2">
                  <c:v>B-LSTM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86</c:v>
                </c:pt>
                <c:pt idx="1">
                  <c:v>89</c:v>
                </c:pt>
                <c:pt idx="2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4B-430F-98BD-9200849353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7"/>
        <c:axId val="1214356639"/>
        <c:axId val="1250112175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Time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RNN</c:v>
                </c:pt>
                <c:pt idx="1">
                  <c:v>GRU</c:v>
                </c:pt>
                <c:pt idx="2">
                  <c:v>B-LSTM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63</c:v>
                </c:pt>
                <c:pt idx="1">
                  <c:v>135</c:v>
                </c:pt>
                <c:pt idx="2">
                  <c:v>230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4B-430F-98BD-9200849353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4397439"/>
        <c:axId val="1209832415"/>
      </c:lineChart>
      <c:catAx>
        <c:axId val="1214356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50112175"/>
        <c:crosses val="autoZero"/>
        <c:auto val="1"/>
        <c:lblAlgn val="ctr"/>
        <c:lblOffset val="100"/>
        <c:noMultiLvlLbl val="0"/>
      </c:catAx>
      <c:valAx>
        <c:axId val="1250112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356639"/>
        <c:crosses val="autoZero"/>
        <c:crossBetween val="between"/>
      </c:valAx>
      <c:valAx>
        <c:axId val="1209832415"/>
        <c:scaling>
          <c:orientation val="minMax"/>
          <c:max val="300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397439"/>
        <c:crosses val="max"/>
        <c:crossBetween val="between"/>
      </c:valAx>
      <c:catAx>
        <c:axId val="12143974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98324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DDECA-A089-49E3-94B5-15D11895E64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3F6E-8DCD-434C-B3A5-7EEA6D11A1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9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4D39-5CC7-46B8-8AF3-FB30C14C9CCE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0EE3-51F5-44D0-8561-70DF63009797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8D7E-03CB-4953-8E2C-3AD9AC2CE4AF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E67B-93BA-4B5F-9B29-EFD044547279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B263-CCCE-4500-B761-ABCC5E06F012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1E77-0BA9-4837-9F3E-2BFB6358B6AA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C04A1-3269-43C0-B3BB-8B7F6CAF05F5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2735-E62E-4303-8F07-377CFEE6411D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D292C-269E-4F40-9641-DB37983800C0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2AC0-8624-40E9-8B08-407A97327612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3763008-9FB1-43E2-AC1C-7D58835A0D74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22EAD1F-3C24-49FF-AE84-364CA6BBE8DD}" type="datetime1">
              <a:rPr lang="en-US" altLang="ko-KR" smtClean="0"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3DF5E-146A-4D09-B04A-01EA8B5220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protein secondary structure prediction Using </a:t>
            </a:r>
            <a:r>
              <a:rPr lang="en-US" altLang="ko-KR" dirty="0">
                <a:solidFill>
                  <a:srgbClr val="FF0000"/>
                </a:solidFill>
              </a:rPr>
              <a:t>B-</a:t>
            </a:r>
            <a:r>
              <a:rPr lang="en-US" altLang="ko-KR" dirty="0" err="1">
                <a:solidFill>
                  <a:srgbClr val="FF0000"/>
                </a:solidFill>
              </a:rPr>
              <a:t>Lstm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31BAA8-7762-4F60-959A-82AF904FC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2948" y="4572001"/>
            <a:ext cx="2118852" cy="1645919"/>
          </a:xfrm>
        </p:spPr>
        <p:txBody>
          <a:bodyPr>
            <a:noAutofit/>
          </a:bodyPr>
          <a:lstStyle/>
          <a:p>
            <a:r>
              <a:rPr lang="en-US" altLang="ko-KR" b="1" dirty="0"/>
              <a:t>Team. Protein</a:t>
            </a:r>
          </a:p>
          <a:p>
            <a:r>
              <a:rPr lang="en-US" altLang="ko-KR" sz="1800" dirty="0"/>
              <a:t>Yoon-Jae </a:t>
            </a:r>
            <a:r>
              <a:rPr lang="en-US" altLang="ko-KR" sz="1800" dirty="0" err="1"/>
              <a:t>Chae</a:t>
            </a:r>
            <a:endParaRPr lang="en-US" altLang="ko-KR" sz="1800" dirty="0"/>
          </a:p>
          <a:p>
            <a:r>
              <a:rPr lang="en-US" altLang="ko-KR" sz="1800" dirty="0"/>
              <a:t>Ji-</a:t>
            </a:r>
            <a:r>
              <a:rPr lang="en-US" altLang="ko-KR" sz="1800" dirty="0" err="1"/>
              <a:t>Beom</a:t>
            </a:r>
            <a:r>
              <a:rPr lang="en-US" altLang="ko-KR" sz="1800" dirty="0"/>
              <a:t> Jung</a:t>
            </a:r>
          </a:p>
          <a:p>
            <a:r>
              <a:rPr lang="en-US" altLang="ko-KR" sz="1800" dirty="0" err="1"/>
              <a:t>Eun</a:t>
            </a:r>
            <a:r>
              <a:rPr lang="en-US" altLang="ko-KR" sz="1800" dirty="0"/>
              <a:t>-Sun Kim</a:t>
            </a:r>
          </a:p>
          <a:p>
            <a:r>
              <a:rPr lang="en-US" altLang="ko-KR" sz="1800" dirty="0" err="1"/>
              <a:t>Eun-Joo</a:t>
            </a:r>
            <a:r>
              <a:rPr lang="en-US" altLang="ko-KR" sz="1800" dirty="0"/>
              <a:t> Kim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011F8-9110-4F87-ACE9-DE1350C6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28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3850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Pre-Processing</a:t>
            </a:r>
            <a:endParaRPr lang="ko-KR" altLang="en-US" sz="4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8905CE-B489-4DD2-B82F-E7DA7447F00F}"/>
              </a:ext>
            </a:extLst>
          </p:cNvPr>
          <p:cNvGrpSpPr/>
          <p:nvPr/>
        </p:nvGrpSpPr>
        <p:grpSpPr>
          <a:xfrm>
            <a:off x="654424" y="1326743"/>
            <a:ext cx="10216654" cy="1945364"/>
            <a:chOff x="412377" y="1900495"/>
            <a:chExt cx="10216654" cy="19453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9C7768F-95B1-4EA5-81BA-44B60AD81C74}"/>
                </a:ext>
              </a:extLst>
            </p:cNvPr>
            <p:cNvSpPr/>
            <p:nvPr/>
          </p:nvSpPr>
          <p:spPr>
            <a:xfrm>
              <a:off x="412377" y="1900495"/>
              <a:ext cx="10216654" cy="19453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SEQ : </a:t>
              </a:r>
            </a:p>
            <a:p>
              <a:pPr algn="ctr"/>
              <a:r>
                <a:rPr lang="en-US" altLang="ko-KR" dirty="0"/>
                <a:t>HMKEESEKPRGFARGLEPERIIGATDSSGELMFLMKWKNSDEADLVPAKEANVKCPQVVISFYEERLTWH</a:t>
              </a:r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E570EAC-0D66-427D-9E57-7C007D359086}"/>
                </a:ext>
              </a:extLst>
            </p:cNvPr>
            <p:cNvSpPr/>
            <p:nvPr/>
          </p:nvSpPr>
          <p:spPr>
            <a:xfrm>
              <a:off x="2519082" y="2909037"/>
              <a:ext cx="448235" cy="2241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AFC43C-A282-48E3-BA5A-C2F4A1DC754A}"/>
              </a:ext>
            </a:extLst>
          </p:cNvPr>
          <p:cNvGrpSpPr/>
          <p:nvPr/>
        </p:nvGrpSpPr>
        <p:grpSpPr>
          <a:xfrm>
            <a:off x="679950" y="3429000"/>
            <a:ext cx="10216654" cy="1142978"/>
            <a:chOff x="412377" y="4558575"/>
            <a:chExt cx="10216654" cy="11429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303742-54F2-4A48-B959-CDB38D5E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377" y="4558575"/>
              <a:ext cx="10216654" cy="114297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596279A-6581-4A59-B073-75D874A281E2}"/>
                </a:ext>
              </a:extLst>
            </p:cNvPr>
            <p:cNvSpPr/>
            <p:nvPr/>
          </p:nvSpPr>
          <p:spPr>
            <a:xfrm>
              <a:off x="7924800" y="4602458"/>
              <a:ext cx="448235" cy="2241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7225AF-0882-4FDC-BD64-2FDEFAC1133F}"/>
              </a:ext>
            </a:extLst>
          </p:cNvPr>
          <p:cNvGrpSpPr/>
          <p:nvPr/>
        </p:nvGrpSpPr>
        <p:grpSpPr>
          <a:xfrm>
            <a:off x="679950" y="4781617"/>
            <a:ext cx="9898403" cy="1619183"/>
            <a:chOff x="679950" y="4781617"/>
            <a:chExt cx="9898403" cy="16191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8572588-E5D0-4A5E-B39D-00FC5821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950" y="4781617"/>
              <a:ext cx="9898403" cy="161918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227B22-64DA-4B50-8B0E-042C39D1515A}"/>
                </a:ext>
              </a:extLst>
            </p:cNvPr>
            <p:cNvSpPr/>
            <p:nvPr/>
          </p:nvSpPr>
          <p:spPr>
            <a:xfrm>
              <a:off x="9959057" y="4781617"/>
              <a:ext cx="448235" cy="193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57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3850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Pre-Processing</a:t>
            </a:r>
            <a:endParaRPr lang="ko-KR" altLang="en-US" sz="48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03394D-B911-4B5A-A9FA-9BEB32D7001D}"/>
              </a:ext>
            </a:extLst>
          </p:cNvPr>
          <p:cNvGrpSpPr/>
          <p:nvPr/>
        </p:nvGrpSpPr>
        <p:grpSpPr>
          <a:xfrm>
            <a:off x="497538" y="3701680"/>
            <a:ext cx="10288276" cy="998669"/>
            <a:chOff x="376515" y="4341763"/>
            <a:chExt cx="10382407" cy="9986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AB54485-3E8E-452E-B555-FC681341C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15" y="4359693"/>
              <a:ext cx="10382407" cy="98073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D68226-E1B0-4E0B-9FBC-9D09ED251C5F}"/>
                </a:ext>
              </a:extLst>
            </p:cNvPr>
            <p:cNvSpPr/>
            <p:nvPr/>
          </p:nvSpPr>
          <p:spPr>
            <a:xfrm>
              <a:off x="475131" y="4341763"/>
              <a:ext cx="233080" cy="2660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EEDAA1-89A2-4877-8C29-65C377D58616}"/>
                </a:ext>
              </a:extLst>
            </p:cNvPr>
            <p:cNvSpPr/>
            <p:nvPr/>
          </p:nvSpPr>
          <p:spPr>
            <a:xfrm>
              <a:off x="3881718" y="4353787"/>
              <a:ext cx="233080" cy="26609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F4ABC57-68AC-473B-B567-1B4173EE0301}"/>
                </a:ext>
              </a:extLst>
            </p:cNvPr>
            <p:cNvSpPr/>
            <p:nvPr/>
          </p:nvSpPr>
          <p:spPr>
            <a:xfrm>
              <a:off x="9009531" y="4350728"/>
              <a:ext cx="233080" cy="26609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0FBF2C1-16E3-4AE4-AF8D-CAED17332BE3}"/>
              </a:ext>
            </a:extLst>
          </p:cNvPr>
          <p:cNvGrpSpPr/>
          <p:nvPr/>
        </p:nvGrpSpPr>
        <p:grpSpPr>
          <a:xfrm>
            <a:off x="591671" y="1362635"/>
            <a:ext cx="10194143" cy="2066365"/>
            <a:chOff x="376515" y="1862833"/>
            <a:chExt cx="10382407" cy="212556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CCC91F9-2C64-4DBE-8029-0DC7AAB691A1}"/>
                </a:ext>
              </a:extLst>
            </p:cNvPr>
            <p:cNvSpPr/>
            <p:nvPr/>
          </p:nvSpPr>
          <p:spPr>
            <a:xfrm>
              <a:off x="376515" y="1862833"/>
              <a:ext cx="10382407" cy="212556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SST3 :</a:t>
              </a:r>
            </a:p>
            <a:p>
              <a:pPr algn="ctr"/>
              <a:r>
                <a:rPr lang="en-US" altLang="ko-KR" dirty="0"/>
                <a:t>CCCCCCCCCCHHHHCCCECCCCCEEECCCCEEECCCECCECCCCCEEHHHHHHHCHHHHHHHHHHCCCCC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4C8E4A-B930-4F9F-A0A3-56AAC2847233}"/>
                </a:ext>
              </a:extLst>
            </p:cNvPr>
            <p:cNvSpPr/>
            <p:nvPr/>
          </p:nvSpPr>
          <p:spPr>
            <a:xfrm>
              <a:off x="484093" y="2791147"/>
              <a:ext cx="233081" cy="2568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414349-8C4B-4BA2-8802-7AD525EB335C}"/>
                </a:ext>
              </a:extLst>
            </p:cNvPr>
            <p:cNvSpPr/>
            <p:nvPr/>
          </p:nvSpPr>
          <p:spPr>
            <a:xfrm>
              <a:off x="2134089" y="2795968"/>
              <a:ext cx="224434" cy="26398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EDD16FB-635C-4588-B367-B18480B73BD5}"/>
                </a:ext>
              </a:extLst>
            </p:cNvPr>
            <p:cNvSpPr/>
            <p:nvPr/>
          </p:nvSpPr>
          <p:spPr>
            <a:xfrm>
              <a:off x="4502246" y="2808283"/>
              <a:ext cx="151762" cy="22127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75A353-34B4-4116-A69E-1003222672BC}"/>
              </a:ext>
            </a:extLst>
          </p:cNvPr>
          <p:cNvSpPr/>
          <p:nvPr/>
        </p:nvSpPr>
        <p:spPr>
          <a:xfrm>
            <a:off x="672349" y="5602940"/>
            <a:ext cx="3451414" cy="9807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 are change string to number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 = C, 2 = H, 3 = 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F5466F-43DC-4C41-B101-DD8553AFEEC1}"/>
              </a:ext>
            </a:extLst>
          </p:cNvPr>
          <p:cNvSpPr/>
          <p:nvPr/>
        </p:nvSpPr>
        <p:spPr>
          <a:xfrm>
            <a:off x="4717095" y="5373444"/>
            <a:ext cx="1541929" cy="12102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ko-KR" dirty="0">
                <a:solidFill>
                  <a:schemeClr val="tx1"/>
                </a:solidFill>
              </a:rPr>
              <a:t>[1,0,0,0] 0</a:t>
            </a:r>
          </a:p>
          <a:p>
            <a:pPr algn="ctr"/>
            <a:r>
              <a:rPr lang="pt-BR" altLang="ko-KR" dirty="0">
                <a:solidFill>
                  <a:schemeClr val="tx1"/>
                </a:solidFill>
              </a:rPr>
              <a:t>[0,1,0,0] 1</a:t>
            </a:r>
          </a:p>
          <a:p>
            <a:pPr algn="ctr"/>
            <a:r>
              <a:rPr lang="pt-BR" altLang="ko-KR" dirty="0">
                <a:solidFill>
                  <a:schemeClr val="tx1"/>
                </a:solidFill>
              </a:rPr>
              <a:t>[0,0,1,0] 2</a:t>
            </a:r>
          </a:p>
          <a:p>
            <a:pPr algn="ctr"/>
            <a:r>
              <a:rPr lang="pt-BR" altLang="ko-KR" dirty="0">
                <a:solidFill>
                  <a:schemeClr val="tx1"/>
                </a:solidFill>
              </a:rPr>
              <a:t>[0,0,0,1] 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41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2105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Process</a:t>
            </a:r>
            <a:endParaRPr lang="ko-KR" altLang="en-US" sz="4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33E867-D9A5-4B4C-BBF8-6DD8045BF951}"/>
              </a:ext>
            </a:extLst>
          </p:cNvPr>
          <p:cNvGrpSpPr/>
          <p:nvPr/>
        </p:nvGrpSpPr>
        <p:grpSpPr>
          <a:xfrm>
            <a:off x="726659" y="1310216"/>
            <a:ext cx="9896517" cy="5060784"/>
            <a:chOff x="1511405" y="1428652"/>
            <a:chExt cx="9247517" cy="52824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94DC89-A02A-494F-848E-077932D13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724" r="4995" b="41157"/>
            <a:stretch/>
          </p:blipFill>
          <p:spPr>
            <a:xfrm>
              <a:off x="1511405" y="1428652"/>
              <a:ext cx="9247517" cy="469716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A9CE7E-A438-49C3-96FC-3A808AEE62DE}"/>
                </a:ext>
              </a:extLst>
            </p:cNvPr>
            <p:cNvSpPr txBox="1"/>
            <p:nvPr/>
          </p:nvSpPr>
          <p:spPr>
            <a:xfrm>
              <a:off x="1837427" y="6125816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9B1EAF-1B80-48D9-93D6-1F49DF0CD086}"/>
                </a:ext>
              </a:extLst>
            </p:cNvPr>
            <p:cNvSpPr txBox="1"/>
            <p:nvPr/>
          </p:nvSpPr>
          <p:spPr>
            <a:xfrm>
              <a:off x="2516431" y="609981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A63427-EAC2-4064-A85B-F242382AB66C}"/>
                </a:ext>
              </a:extLst>
            </p:cNvPr>
            <p:cNvSpPr txBox="1"/>
            <p:nvPr/>
          </p:nvSpPr>
          <p:spPr>
            <a:xfrm>
              <a:off x="3195435" y="6099815"/>
              <a:ext cx="33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K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E344A1-89FC-4A91-AB8D-8641E4FBAA68}"/>
                </a:ext>
              </a:extLst>
            </p:cNvPr>
            <p:cNvSpPr txBox="1"/>
            <p:nvPr/>
          </p:nvSpPr>
          <p:spPr>
            <a:xfrm>
              <a:off x="3830732" y="60956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103185-59D5-4DDF-A07B-2B572FD781A9}"/>
                </a:ext>
              </a:extLst>
            </p:cNvPr>
            <p:cNvSpPr txBox="1"/>
            <p:nvPr/>
          </p:nvSpPr>
          <p:spPr>
            <a:xfrm>
              <a:off x="4509736" y="60956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D7CCF6-934B-43FD-9AC8-88D2F271EB82}"/>
                </a:ext>
              </a:extLst>
            </p:cNvPr>
            <p:cNvSpPr txBox="1"/>
            <p:nvPr/>
          </p:nvSpPr>
          <p:spPr>
            <a:xfrm>
              <a:off x="6100532" y="609563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25E388-26BE-47EB-B5E3-D32C93212AE4}"/>
                </a:ext>
              </a:extLst>
            </p:cNvPr>
            <p:cNvSpPr txBox="1"/>
            <p:nvPr/>
          </p:nvSpPr>
          <p:spPr>
            <a:xfrm>
              <a:off x="6734355" y="6095639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98164E-16E6-431A-BED8-477138BCA139}"/>
                </a:ext>
              </a:extLst>
            </p:cNvPr>
            <p:cNvSpPr txBox="1"/>
            <p:nvPr/>
          </p:nvSpPr>
          <p:spPr>
            <a:xfrm>
              <a:off x="7368178" y="609563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6FC48E-2857-470C-ABB2-175A1E774B90}"/>
                </a:ext>
              </a:extLst>
            </p:cNvPr>
            <p:cNvSpPr txBox="1"/>
            <p:nvPr/>
          </p:nvSpPr>
          <p:spPr>
            <a:xfrm>
              <a:off x="2214458" y="2960428"/>
              <a:ext cx="603946" cy="38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0100</a:t>
              </a:r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8B9878-9805-4FF9-A659-4A40E6D0BC46}"/>
                </a:ext>
              </a:extLst>
            </p:cNvPr>
            <p:cNvSpPr txBox="1"/>
            <p:nvPr/>
          </p:nvSpPr>
          <p:spPr>
            <a:xfrm>
              <a:off x="3678800" y="3014130"/>
              <a:ext cx="603946" cy="38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0100</a:t>
              </a:r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0B3CC47-809C-4819-A749-87A4BBEF6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8350" y="6140678"/>
              <a:ext cx="2070347" cy="5704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906723-424A-40F2-8C0D-661639CC0031}"/>
                </a:ext>
              </a:extLst>
            </p:cNvPr>
            <p:cNvSpPr txBox="1"/>
            <p:nvPr/>
          </p:nvSpPr>
          <p:spPr>
            <a:xfrm>
              <a:off x="5045896" y="3035340"/>
              <a:ext cx="603946" cy="38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0100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29D427-8F39-4F65-8157-CE773FF2523F}"/>
                </a:ext>
              </a:extLst>
            </p:cNvPr>
            <p:cNvSpPr txBox="1"/>
            <p:nvPr/>
          </p:nvSpPr>
          <p:spPr>
            <a:xfrm>
              <a:off x="6916888" y="3012147"/>
              <a:ext cx="603946" cy="385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0100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663889-50E8-42A6-9173-5BA91659123D}"/>
              </a:ext>
            </a:extLst>
          </p:cNvPr>
          <p:cNvSpPr/>
          <p:nvPr/>
        </p:nvSpPr>
        <p:spPr>
          <a:xfrm>
            <a:off x="0" y="6488668"/>
            <a:ext cx="9134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Reference : </a:t>
            </a:r>
            <a:r>
              <a:rPr lang="ko-KR" altLang="en-US" dirty="0"/>
              <a:t>https://medium.com/@ankita9shreya/protein-sequence-classification-c83a6cb38548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CCE50-0AE8-4FC5-B187-0D599528695C}"/>
              </a:ext>
            </a:extLst>
          </p:cNvPr>
          <p:cNvSpPr txBox="1"/>
          <p:nvPr/>
        </p:nvSpPr>
        <p:spPr>
          <a:xfrm>
            <a:off x="1350769" y="5298160"/>
            <a:ext cx="64633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5112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A1570-FE88-430E-9497-90675F280A39}"/>
              </a:ext>
            </a:extLst>
          </p:cNvPr>
          <p:cNvSpPr txBox="1"/>
          <p:nvPr/>
        </p:nvSpPr>
        <p:spPr>
          <a:xfrm>
            <a:off x="2969039" y="5316363"/>
            <a:ext cx="64633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1988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C0F9E8-1BA5-42DC-AED5-2B4C9093F412}"/>
              </a:ext>
            </a:extLst>
          </p:cNvPr>
          <p:cNvSpPr txBox="1"/>
          <p:nvPr/>
        </p:nvSpPr>
        <p:spPr>
          <a:xfrm>
            <a:off x="4411759" y="5316363"/>
            <a:ext cx="53091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455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7DF744-B381-4191-8370-396F7CD9F186}"/>
              </a:ext>
            </a:extLst>
          </p:cNvPr>
          <p:cNvSpPr txBox="1"/>
          <p:nvPr/>
        </p:nvSpPr>
        <p:spPr>
          <a:xfrm>
            <a:off x="6569212" y="5324735"/>
            <a:ext cx="64633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7099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72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174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Model</a:t>
            </a:r>
            <a:endParaRPr lang="ko-KR" altLang="en-US" sz="4800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248AA4-3151-4B47-AD71-4437AA6937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858620"/>
              </p:ext>
            </p:extLst>
          </p:nvPr>
        </p:nvGraphicFramePr>
        <p:xfrm>
          <a:off x="268075" y="1594871"/>
          <a:ext cx="6539125" cy="353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9CF4D2-FE44-4815-A318-77ECEA8D5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637536"/>
              </p:ext>
            </p:extLst>
          </p:nvPr>
        </p:nvGraphicFramePr>
        <p:xfrm>
          <a:off x="7075275" y="1594871"/>
          <a:ext cx="3428372" cy="11811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72355">
                  <a:extLst>
                    <a:ext uri="{9D8B030D-6E8A-4147-A177-3AD203B41FA5}">
                      <a16:colId xmlns:a16="http://schemas.microsoft.com/office/drawing/2014/main" val="3515871263"/>
                    </a:ext>
                  </a:extLst>
                </a:gridCol>
                <a:gridCol w="683190">
                  <a:extLst>
                    <a:ext uri="{9D8B030D-6E8A-4147-A177-3AD203B41FA5}">
                      <a16:colId xmlns:a16="http://schemas.microsoft.com/office/drawing/2014/main" val="3454295474"/>
                    </a:ext>
                  </a:extLst>
                </a:gridCol>
                <a:gridCol w="835054">
                  <a:extLst>
                    <a:ext uri="{9D8B030D-6E8A-4147-A177-3AD203B41FA5}">
                      <a16:colId xmlns:a16="http://schemas.microsoft.com/office/drawing/2014/main" val="1183610365"/>
                    </a:ext>
                  </a:extLst>
                </a:gridCol>
                <a:gridCol w="1237773">
                  <a:extLst>
                    <a:ext uri="{9D8B030D-6E8A-4147-A177-3AD203B41FA5}">
                      <a16:colId xmlns:a16="http://schemas.microsoft.com/office/drawing/2014/main" val="115464738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sst3_loss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sst3_acc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442964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RNN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23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731200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GRU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89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135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116899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B-LSTM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230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84793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AFC374-6FB8-4CB6-9783-10A4D2C317A0}"/>
              </a:ext>
            </a:extLst>
          </p:cNvPr>
          <p:cNvSpPr txBox="1"/>
          <p:nvPr/>
        </p:nvSpPr>
        <p:spPr>
          <a:xfrm>
            <a:off x="0" y="1199486"/>
            <a:ext cx="341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Each compare Model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12970A-852D-4D54-ACD6-AB7BD8527F01}"/>
              </a:ext>
            </a:extLst>
          </p:cNvPr>
          <p:cNvSpPr/>
          <p:nvPr/>
        </p:nvSpPr>
        <p:spPr>
          <a:xfrm>
            <a:off x="0" y="6488668"/>
            <a:ext cx="4738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Reference : </a:t>
            </a:r>
            <a:r>
              <a:rPr lang="ko-KR" altLang="en-US" dirty="0"/>
              <a:t>https://wegonnamakeit.tistory.com/25</a:t>
            </a:r>
          </a:p>
        </p:txBody>
      </p:sp>
    </p:spTree>
    <p:extLst>
      <p:ext uri="{BB962C8B-B14F-4D97-AF65-F5344CB8AC3E}">
        <p14:creationId xmlns:p14="http://schemas.microsoft.com/office/powerpoint/2010/main" val="247046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174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Model</a:t>
            </a:r>
            <a:endParaRPr lang="ko-KR" altLang="en-US" sz="4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F9844A-98BE-4D35-B46A-E35353F0E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8" y="1429871"/>
            <a:ext cx="6769282" cy="517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FCCEEC-0CCC-4B60-86FA-FE99CD333F11}"/>
              </a:ext>
            </a:extLst>
          </p:cNvPr>
          <p:cNvSpPr txBox="1"/>
          <p:nvPr/>
        </p:nvSpPr>
        <p:spPr>
          <a:xfrm>
            <a:off x="0" y="1199486"/>
            <a:ext cx="341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Word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Embedding</a:t>
            </a:r>
            <a:endParaRPr lang="ko-KR" altLang="en-US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BBC80B-CF97-440A-859C-B07A8B09868B}"/>
              </a:ext>
            </a:extLst>
          </p:cNvPr>
          <p:cNvSpPr/>
          <p:nvPr/>
        </p:nvSpPr>
        <p:spPr>
          <a:xfrm>
            <a:off x="2780491" y="3894246"/>
            <a:ext cx="923365" cy="126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7F687E-8121-4127-8FD4-2799B82F2576}"/>
              </a:ext>
            </a:extLst>
          </p:cNvPr>
          <p:cNvSpPr/>
          <p:nvPr/>
        </p:nvSpPr>
        <p:spPr>
          <a:xfrm>
            <a:off x="986119" y="4131840"/>
            <a:ext cx="259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HMKEESEK….LTWH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BF2CA5-FC24-4729-8FE1-656E887B6F96}"/>
              </a:ext>
            </a:extLst>
          </p:cNvPr>
          <p:cNvSpPr txBox="1"/>
          <p:nvPr/>
        </p:nvSpPr>
        <p:spPr>
          <a:xfrm>
            <a:off x="1337167" y="4526258"/>
            <a:ext cx="2239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Amino acid sequence</a:t>
            </a:r>
            <a:endParaRPr lang="ko-KR" altLang="en-US" sz="11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674DD6-FE52-456A-AE66-3DEE8F277E07}"/>
              </a:ext>
            </a:extLst>
          </p:cNvPr>
          <p:cNvSpPr/>
          <p:nvPr/>
        </p:nvSpPr>
        <p:spPr>
          <a:xfrm>
            <a:off x="7530731" y="3894246"/>
            <a:ext cx="2015089" cy="1344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8188A5-0FEC-4EE6-8981-06DA053828E8}"/>
              </a:ext>
            </a:extLst>
          </p:cNvPr>
          <p:cNvSpPr/>
          <p:nvPr/>
        </p:nvSpPr>
        <p:spPr>
          <a:xfrm>
            <a:off x="5244353" y="1429871"/>
            <a:ext cx="1532965" cy="487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One-hot encoding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CC817-BAD4-4296-8D69-73E9A4D9B0B8}"/>
              </a:ext>
            </a:extLst>
          </p:cNvPr>
          <p:cNvSpPr txBox="1"/>
          <p:nvPr/>
        </p:nvSpPr>
        <p:spPr>
          <a:xfrm>
            <a:off x="6560023" y="3799220"/>
            <a:ext cx="79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(0.3, 0.1)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A4441E-A1FC-4F7B-A499-814A5CDCF001}"/>
              </a:ext>
            </a:extLst>
          </p:cNvPr>
          <p:cNvSpPr txBox="1"/>
          <p:nvPr/>
        </p:nvSpPr>
        <p:spPr>
          <a:xfrm>
            <a:off x="6469316" y="4526258"/>
            <a:ext cx="79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(0.5, 0.8)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108621-120B-4572-9CE7-EC66DE1B914B}"/>
              </a:ext>
            </a:extLst>
          </p:cNvPr>
          <p:cNvSpPr txBox="1"/>
          <p:nvPr/>
        </p:nvSpPr>
        <p:spPr>
          <a:xfrm>
            <a:off x="6161179" y="5131945"/>
            <a:ext cx="79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(0.2, 0.7)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67250E-A875-40CC-B261-63E4746410AF}"/>
              </a:ext>
            </a:extLst>
          </p:cNvPr>
          <p:cNvSpPr/>
          <p:nvPr/>
        </p:nvSpPr>
        <p:spPr>
          <a:xfrm>
            <a:off x="6096000" y="3307976"/>
            <a:ext cx="1255059" cy="2420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7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174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Model</a:t>
            </a:r>
            <a:endParaRPr lang="ko-KR" altLang="en-US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FCCEEC-0CCC-4B60-86FA-FE99CD333F11}"/>
              </a:ext>
            </a:extLst>
          </p:cNvPr>
          <p:cNvSpPr txBox="1"/>
          <p:nvPr/>
        </p:nvSpPr>
        <p:spPr>
          <a:xfrm>
            <a:off x="0" y="1199486"/>
            <a:ext cx="341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Bidirectional LSTM</a:t>
            </a:r>
            <a:endParaRPr lang="ko-KR" altLang="en-US" sz="20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942E74-F336-41F4-80F4-825E2047809F}"/>
              </a:ext>
            </a:extLst>
          </p:cNvPr>
          <p:cNvGrpSpPr/>
          <p:nvPr/>
        </p:nvGrpSpPr>
        <p:grpSpPr>
          <a:xfrm>
            <a:off x="3648635" y="6451867"/>
            <a:ext cx="3413311" cy="251012"/>
            <a:chOff x="3630706" y="6207358"/>
            <a:chExt cx="3413311" cy="25101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070FBA-4D43-43AB-B7A0-A0C00EB5EA07}"/>
                </a:ext>
              </a:extLst>
            </p:cNvPr>
            <p:cNvSpPr/>
            <p:nvPr/>
          </p:nvSpPr>
          <p:spPr>
            <a:xfrm>
              <a:off x="3630706" y="6212541"/>
              <a:ext cx="815788" cy="24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81655B-FFAB-4843-BED5-2DF8075FE330}"/>
                </a:ext>
              </a:extLst>
            </p:cNvPr>
            <p:cNvSpPr/>
            <p:nvPr/>
          </p:nvSpPr>
          <p:spPr>
            <a:xfrm>
              <a:off x="4930588" y="6207358"/>
              <a:ext cx="815788" cy="24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5A67AAC-1424-41BB-92B4-1D38186C3E3B}"/>
                </a:ext>
              </a:extLst>
            </p:cNvPr>
            <p:cNvSpPr/>
            <p:nvPr/>
          </p:nvSpPr>
          <p:spPr>
            <a:xfrm>
              <a:off x="6228229" y="6207358"/>
              <a:ext cx="815788" cy="245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id="{08687BD0-A58E-4E62-89FE-FE7E47C48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2" y="1862834"/>
            <a:ext cx="8411416" cy="445827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DF4AEC-725E-4826-B122-D81AD278D833}"/>
              </a:ext>
            </a:extLst>
          </p:cNvPr>
          <p:cNvSpPr/>
          <p:nvPr/>
        </p:nvSpPr>
        <p:spPr>
          <a:xfrm>
            <a:off x="242047" y="3325906"/>
            <a:ext cx="8650941" cy="1900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81A07-33C8-451D-BE9E-F69D79F5F1C6}"/>
              </a:ext>
            </a:extLst>
          </p:cNvPr>
          <p:cNvSpPr txBox="1"/>
          <p:nvPr/>
        </p:nvSpPr>
        <p:spPr>
          <a:xfrm>
            <a:off x="-49307" y="6499112"/>
            <a:ext cx="821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Reference :https://www.i2tutorials.com/technology/deep-dive-into-bidirectional-lstm/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960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174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Model</a:t>
            </a:r>
            <a:endParaRPr lang="ko-KR" altLang="en-US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FCCEEC-0CCC-4B60-86FA-FE99CD333F11}"/>
              </a:ext>
            </a:extLst>
          </p:cNvPr>
          <p:cNvSpPr txBox="1"/>
          <p:nvPr/>
        </p:nvSpPr>
        <p:spPr>
          <a:xfrm>
            <a:off x="0" y="1199486"/>
            <a:ext cx="341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Bidirectional LSTM</a:t>
            </a:r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9D66E-922F-4CD6-A1C7-C4245A057216}"/>
              </a:ext>
            </a:extLst>
          </p:cNvPr>
          <p:cNvSpPr txBox="1"/>
          <p:nvPr/>
        </p:nvSpPr>
        <p:spPr>
          <a:xfrm>
            <a:off x="1758276" y="2505670"/>
            <a:ext cx="3594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Example</a:t>
            </a:r>
          </a:p>
          <a:p>
            <a:endParaRPr lang="en-US" altLang="ko-KR" dirty="0"/>
          </a:p>
          <a:p>
            <a:r>
              <a:rPr lang="en-US" altLang="ko-KR" dirty="0"/>
              <a:t>Sentence : The boy gone….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E3969D-341E-4E61-86CD-F9605A7E67B5}"/>
              </a:ext>
            </a:extLst>
          </p:cNvPr>
          <p:cNvSpPr/>
          <p:nvPr/>
        </p:nvSpPr>
        <p:spPr>
          <a:xfrm>
            <a:off x="847165" y="4428568"/>
            <a:ext cx="1927411" cy="448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unidirectional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534FC-FB02-4C74-BBC6-D8135E8EC8CF}"/>
              </a:ext>
            </a:extLst>
          </p:cNvPr>
          <p:cNvSpPr/>
          <p:nvPr/>
        </p:nvSpPr>
        <p:spPr>
          <a:xfrm>
            <a:off x="4984376" y="4428568"/>
            <a:ext cx="1927411" cy="448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bidirectional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20CB-EB41-4F80-B19E-4D5621369E76}"/>
              </a:ext>
            </a:extLst>
          </p:cNvPr>
          <p:cNvSpPr txBox="1"/>
          <p:nvPr/>
        </p:nvSpPr>
        <p:spPr>
          <a:xfrm>
            <a:off x="233083" y="5289182"/>
            <a:ext cx="31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The boys gone…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875CBF-D555-4A7B-BB59-BB2B01433A4A}"/>
              </a:ext>
            </a:extLst>
          </p:cNvPr>
          <p:cNvSpPr txBox="1"/>
          <p:nvPr/>
        </p:nvSpPr>
        <p:spPr>
          <a:xfrm>
            <a:off x="3238498" y="5288860"/>
            <a:ext cx="541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… and they left the pool.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72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4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174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Model</a:t>
            </a:r>
            <a:endParaRPr lang="ko-KR" altLang="en-US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FCCEEC-0CCC-4B60-86FA-FE99CD333F11}"/>
              </a:ext>
            </a:extLst>
          </p:cNvPr>
          <p:cNvSpPr txBox="1"/>
          <p:nvPr/>
        </p:nvSpPr>
        <p:spPr>
          <a:xfrm>
            <a:off x="0" y="1199486"/>
            <a:ext cx="341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5. </a:t>
            </a:r>
            <a:r>
              <a:rPr lang="en-US" altLang="ko-KR" sz="2000" b="1" dirty="0" err="1"/>
              <a:t>TimeDistributed</a:t>
            </a:r>
            <a:r>
              <a:rPr lang="en-US" altLang="ko-KR" sz="2000" b="1" dirty="0"/>
              <a:t> Dense</a:t>
            </a:r>
            <a:endParaRPr lang="ko-KR" altLang="en-US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BBC80B-CF97-440A-859C-B07A8B09868B}"/>
              </a:ext>
            </a:extLst>
          </p:cNvPr>
          <p:cNvSpPr/>
          <p:nvPr/>
        </p:nvSpPr>
        <p:spPr>
          <a:xfrm>
            <a:off x="2653553" y="3684494"/>
            <a:ext cx="923365" cy="126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674DD6-FE52-456A-AE66-3DEE8F277E07}"/>
              </a:ext>
            </a:extLst>
          </p:cNvPr>
          <p:cNvSpPr/>
          <p:nvPr/>
        </p:nvSpPr>
        <p:spPr>
          <a:xfrm>
            <a:off x="7534835" y="3737568"/>
            <a:ext cx="2429436" cy="1344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1687BE-D444-49C6-9306-7C6BB97E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07" y="2380234"/>
            <a:ext cx="6011985" cy="3498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E9797C-C194-4729-9992-FD9B4C6FE870}"/>
              </a:ext>
            </a:extLst>
          </p:cNvPr>
          <p:cNvSpPr txBox="1"/>
          <p:nvPr/>
        </p:nvSpPr>
        <p:spPr>
          <a:xfrm>
            <a:off x="0" y="6305852"/>
            <a:ext cx="9583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Reference : https://blog.naver.com/chunjein/221589656211</a:t>
            </a:r>
          </a:p>
          <a:p>
            <a:r>
              <a:rPr lang="en-US" altLang="ko-KR" sz="1200" dirty="0"/>
              <a:t>Reference : https://m.blog.naver.com/PostView.nhn?blogId=chunjein&amp;logNo=221589624838&amp;proxyReferer=https%3A%2F%2Fwww.google.com%2F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D76A8-A366-4F4C-977C-7FA36CDC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2478316"/>
            <a:ext cx="4858310" cy="33935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48B015-F926-4EB4-85B8-38B29E1E6A69}"/>
              </a:ext>
            </a:extLst>
          </p:cNvPr>
          <p:cNvSpPr/>
          <p:nvPr/>
        </p:nvSpPr>
        <p:spPr>
          <a:xfrm>
            <a:off x="1707776" y="2478316"/>
            <a:ext cx="2048436" cy="7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2730F-27CE-4AA4-99B2-82D132E6B784}"/>
              </a:ext>
            </a:extLst>
          </p:cNvPr>
          <p:cNvSpPr txBox="1"/>
          <p:nvPr/>
        </p:nvSpPr>
        <p:spPr>
          <a:xfrm>
            <a:off x="288758" y="1748118"/>
            <a:ext cx="4955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meaning of </a:t>
            </a:r>
            <a:r>
              <a:rPr lang="en-US" altLang="ko-KR" dirty="0" err="1"/>
              <a:t>TimeDistributed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The cost is calculated at each step and errors are propagated at each point.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AB1718-D579-4FFA-9A2D-E8618559ABFB}"/>
              </a:ext>
            </a:extLst>
          </p:cNvPr>
          <p:cNvSpPr/>
          <p:nvPr/>
        </p:nvSpPr>
        <p:spPr>
          <a:xfrm>
            <a:off x="7682753" y="2752165"/>
            <a:ext cx="421341" cy="368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7B09D8-5AA6-4FBC-972D-EE5584589399}"/>
              </a:ext>
            </a:extLst>
          </p:cNvPr>
          <p:cNvSpPr/>
          <p:nvPr/>
        </p:nvSpPr>
        <p:spPr>
          <a:xfrm>
            <a:off x="9228331" y="2764313"/>
            <a:ext cx="421341" cy="368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1749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Model</a:t>
            </a:r>
            <a:endParaRPr lang="ko-KR" altLang="en-US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FCCEEC-0CCC-4B60-86FA-FE99CD333F11}"/>
              </a:ext>
            </a:extLst>
          </p:cNvPr>
          <p:cNvSpPr txBox="1"/>
          <p:nvPr/>
        </p:nvSpPr>
        <p:spPr>
          <a:xfrm>
            <a:off x="0" y="1199486"/>
            <a:ext cx="341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6. Activation Function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9797C-C194-4729-9992-FD9B4C6FE870}"/>
              </a:ext>
            </a:extLst>
          </p:cNvPr>
          <p:cNvSpPr txBox="1"/>
          <p:nvPr/>
        </p:nvSpPr>
        <p:spPr>
          <a:xfrm>
            <a:off x="0" y="6488668"/>
            <a:ext cx="958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Reference : https://www.researchgate.net/figure/Softmax-function-image_fig1_325856086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48B015-F926-4EB4-85B8-38B29E1E6A69}"/>
              </a:ext>
            </a:extLst>
          </p:cNvPr>
          <p:cNvSpPr/>
          <p:nvPr/>
        </p:nvSpPr>
        <p:spPr>
          <a:xfrm>
            <a:off x="1707776" y="2478316"/>
            <a:ext cx="2048436" cy="7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지도, 사진, 하얀색이(가) 표시된 사진&#10;&#10;자동 생성된 설명">
            <a:extLst>
              <a:ext uri="{FF2B5EF4-FFF2-40B4-BE49-F238E27FC236}">
                <a16:creationId xmlns:a16="http://schemas.microsoft.com/office/drawing/2014/main" id="{CD3BE9E4-961F-49D9-ADEF-8B2BDA04B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1" y="2080932"/>
            <a:ext cx="80962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6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4517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Hyper Parameter</a:t>
            </a:r>
            <a:endParaRPr lang="ko-KR" altLang="en-US" sz="4800" dirty="0"/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E0C91053-1538-4500-A392-0DFFF29885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6694" y="1534354"/>
          <a:ext cx="760285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354">
                  <a:extLst>
                    <a:ext uri="{9D8B030D-6E8A-4147-A177-3AD203B41FA5}">
                      <a16:colId xmlns:a16="http://schemas.microsoft.com/office/drawing/2014/main" val="771336973"/>
                    </a:ext>
                  </a:extLst>
                </a:gridCol>
                <a:gridCol w="1601520">
                  <a:extLst>
                    <a:ext uri="{9D8B030D-6E8A-4147-A177-3AD203B41FA5}">
                      <a16:colId xmlns:a16="http://schemas.microsoft.com/office/drawing/2014/main" val="1881045802"/>
                    </a:ext>
                  </a:extLst>
                </a:gridCol>
                <a:gridCol w="1953503">
                  <a:extLst>
                    <a:ext uri="{9D8B030D-6E8A-4147-A177-3AD203B41FA5}">
                      <a16:colId xmlns:a16="http://schemas.microsoft.com/office/drawing/2014/main" val="3876559509"/>
                    </a:ext>
                  </a:extLst>
                </a:gridCol>
                <a:gridCol w="2219479">
                  <a:extLst>
                    <a:ext uri="{9D8B030D-6E8A-4147-A177-3AD203B41FA5}">
                      <a16:colId xmlns:a16="http://schemas.microsoft.com/office/drawing/2014/main" val="2132827230"/>
                    </a:ext>
                  </a:extLst>
                </a:gridCol>
              </a:tblGrid>
              <a:tr h="36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Function (type)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input_dim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output_dim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input_length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3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Embedding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00779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347F797-CCA1-48F5-B779-0BD20BE2B8B0}"/>
              </a:ext>
            </a:extLst>
          </p:cNvPr>
          <p:cNvGraphicFramePr>
            <a:graphicFrameLocks/>
          </p:cNvGraphicFramePr>
          <p:nvPr/>
        </p:nvGraphicFramePr>
        <p:xfrm>
          <a:off x="226692" y="2508155"/>
          <a:ext cx="88455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468">
                  <a:extLst>
                    <a:ext uri="{9D8B030D-6E8A-4147-A177-3AD203B41FA5}">
                      <a16:colId xmlns:a16="http://schemas.microsoft.com/office/drawing/2014/main" val="771336973"/>
                    </a:ext>
                  </a:extLst>
                </a:gridCol>
                <a:gridCol w="1532676">
                  <a:extLst>
                    <a:ext uri="{9D8B030D-6E8A-4147-A177-3AD203B41FA5}">
                      <a16:colId xmlns:a16="http://schemas.microsoft.com/office/drawing/2014/main" val="1881045802"/>
                    </a:ext>
                  </a:extLst>
                </a:gridCol>
                <a:gridCol w="2354786">
                  <a:extLst>
                    <a:ext uri="{9D8B030D-6E8A-4147-A177-3AD203B41FA5}">
                      <a16:colId xmlns:a16="http://schemas.microsoft.com/office/drawing/2014/main" val="3876559509"/>
                    </a:ext>
                  </a:extLst>
                </a:gridCol>
                <a:gridCol w="2825660">
                  <a:extLst>
                    <a:ext uri="{9D8B030D-6E8A-4147-A177-3AD203B41FA5}">
                      <a16:colId xmlns:a16="http://schemas.microsoft.com/office/drawing/2014/main" val="213282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Layer (type)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units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return_sequence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recurrent_dropout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3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Bidirectional(LSTM)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0077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A3AFAB3-2137-4852-8F51-A4C837B8D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595059"/>
              </p:ext>
            </p:extLst>
          </p:nvPr>
        </p:nvGraphicFramePr>
        <p:xfrm>
          <a:off x="226692" y="3483322"/>
          <a:ext cx="818220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268">
                  <a:extLst>
                    <a:ext uri="{9D8B030D-6E8A-4147-A177-3AD203B41FA5}">
                      <a16:colId xmlns:a16="http://schemas.microsoft.com/office/drawing/2014/main" val="771336973"/>
                    </a:ext>
                  </a:extLst>
                </a:gridCol>
                <a:gridCol w="1588148">
                  <a:extLst>
                    <a:ext uri="{9D8B030D-6E8A-4147-A177-3AD203B41FA5}">
                      <a16:colId xmlns:a16="http://schemas.microsoft.com/office/drawing/2014/main" val="1881045802"/>
                    </a:ext>
                  </a:extLst>
                </a:gridCol>
                <a:gridCol w="1508170">
                  <a:extLst>
                    <a:ext uri="{9D8B030D-6E8A-4147-A177-3AD203B41FA5}">
                      <a16:colId xmlns:a16="http://schemas.microsoft.com/office/drawing/2014/main" val="3876559509"/>
                    </a:ext>
                  </a:extLst>
                </a:gridCol>
                <a:gridCol w="2513616">
                  <a:extLst>
                    <a:ext uri="{9D8B030D-6E8A-4147-A177-3AD203B41FA5}">
                      <a16:colId xmlns:a16="http://schemas.microsoft.com/office/drawing/2014/main" val="2132827230"/>
                    </a:ext>
                  </a:extLst>
                </a:gridCol>
              </a:tblGrid>
              <a:tr h="337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Layer (type)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output_dim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input_dim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activation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3388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TimeDistributed</a:t>
                      </a:r>
                      <a:r>
                        <a:rPr lang="en-US" altLang="ko-KR" dirty="0"/>
                        <a:t>(Dense)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softmax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00779"/>
                  </a:ext>
                </a:extLst>
              </a:tr>
            </a:tbl>
          </a:graphicData>
        </a:graphic>
      </p:graphicFrame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45BF6503-F822-4B8C-BD60-55FD04561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0664850"/>
              </p:ext>
            </p:extLst>
          </p:nvPr>
        </p:nvGraphicFramePr>
        <p:xfrm>
          <a:off x="226692" y="4455757"/>
          <a:ext cx="6431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624">
                  <a:extLst>
                    <a:ext uri="{9D8B030D-6E8A-4147-A177-3AD203B41FA5}">
                      <a16:colId xmlns:a16="http://schemas.microsoft.com/office/drawing/2014/main" val="771336973"/>
                    </a:ext>
                  </a:extLst>
                </a:gridCol>
                <a:gridCol w="1798751">
                  <a:extLst>
                    <a:ext uri="{9D8B030D-6E8A-4147-A177-3AD203B41FA5}">
                      <a16:colId xmlns:a16="http://schemas.microsoft.com/office/drawing/2014/main" val="1881045802"/>
                    </a:ext>
                  </a:extLst>
                </a:gridCol>
                <a:gridCol w="2525908">
                  <a:extLst>
                    <a:ext uri="{9D8B030D-6E8A-4147-A177-3AD203B41FA5}">
                      <a16:colId xmlns:a16="http://schemas.microsoft.com/office/drawing/2014/main" val="4143007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Function (type)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optimizer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3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complie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rmsprop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categorical_crossentropy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00779"/>
                  </a:ext>
                </a:extLst>
              </a:tr>
            </a:tbl>
          </a:graphicData>
        </a:graphic>
      </p:graphicFrame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0F8803CF-5398-4480-8834-102C20F7140D}"/>
              </a:ext>
            </a:extLst>
          </p:cNvPr>
          <p:cNvGraphicFramePr>
            <a:graphicFrameLocks/>
          </p:cNvGraphicFramePr>
          <p:nvPr/>
        </p:nvGraphicFramePr>
        <p:xfrm>
          <a:off x="226692" y="5434638"/>
          <a:ext cx="64312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201">
                  <a:extLst>
                    <a:ext uri="{9D8B030D-6E8A-4147-A177-3AD203B41FA5}">
                      <a16:colId xmlns:a16="http://schemas.microsoft.com/office/drawing/2014/main" val="771336973"/>
                    </a:ext>
                  </a:extLst>
                </a:gridCol>
                <a:gridCol w="1586857">
                  <a:extLst>
                    <a:ext uri="{9D8B030D-6E8A-4147-A177-3AD203B41FA5}">
                      <a16:colId xmlns:a16="http://schemas.microsoft.com/office/drawing/2014/main" val="18810458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4143007718"/>
                    </a:ext>
                  </a:extLst>
                </a:gridCol>
                <a:gridCol w="1943101">
                  <a:extLst>
                    <a:ext uri="{9D8B030D-6E8A-4147-A177-3AD203B41FA5}">
                      <a16:colId xmlns:a16="http://schemas.microsoft.com/office/drawing/2014/main" val="2297786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Function (type)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batch_size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epochs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verbose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3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007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9616442-4DD2-4A12-9498-44F083C4D262}"/>
              </a:ext>
            </a:extLst>
          </p:cNvPr>
          <p:cNvSpPr/>
          <p:nvPr/>
        </p:nvSpPr>
        <p:spPr>
          <a:xfrm>
            <a:off x="0" y="6488668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Reference : </a:t>
            </a:r>
            <a:r>
              <a:rPr lang="ko-KR" altLang="en-US" dirty="0"/>
              <a:t>https://keras.io/</a:t>
            </a:r>
          </a:p>
        </p:txBody>
      </p:sp>
    </p:spTree>
    <p:extLst>
      <p:ext uri="{BB962C8B-B14F-4D97-AF65-F5344CB8AC3E}">
        <p14:creationId xmlns:p14="http://schemas.microsoft.com/office/powerpoint/2010/main" val="30871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BC55B-C6CD-4EA2-9104-2A2B01EA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7492"/>
            <a:ext cx="7729728" cy="1188720"/>
          </a:xfrm>
        </p:spPr>
        <p:txBody>
          <a:bodyPr/>
          <a:lstStyle/>
          <a:p>
            <a:r>
              <a:rPr lang="en-US" altLang="ko-KR" sz="3200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2E4D0-ABFB-44C1-B8D2-556CC814E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18985"/>
            <a:ext cx="7729728" cy="4481815"/>
          </a:xfrm>
          <a:solidFill>
            <a:schemeClr val="bg1"/>
          </a:solidFill>
        </p:spPr>
        <p:txBody>
          <a:bodyPr>
            <a:normAutofit fontScale="2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6400" dirty="0"/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6400" dirty="0"/>
              <a:t>Introduction</a:t>
            </a:r>
            <a:endParaRPr lang="en-US" altLang="ko-KR" sz="5600" dirty="0"/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Protein structure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Classification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6400" dirty="0"/>
              <a:t>Data Set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Input &amp; Output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Pre-Processing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6400" dirty="0"/>
              <a:t>Model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Compare of each model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Word Embedding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Bidirectional LSTM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Time Distributed Dense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Activation Function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altLang="ko-KR" sz="5600" dirty="0"/>
              <a:t>Hyper Parameter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6400" dirty="0"/>
              <a:t>Conclusion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3E35AF-23E0-4E5F-A6FF-B631ABAB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57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Conclusion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36CE8C3-F2C7-48D0-AA63-E263FC16BF67}"/>
              </a:ext>
            </a:extLst>
          </p:cNvPr>
          <p:cNvSpPr/>
          <p:nvPr/>
        </p:nvSpPr>
        <p:spPr>
          <a:xfrm>
            <a:off x="4596377" y="3429000"/>
            <a:ext cx="1640541" cy="753035"/>
          </a:xfrm>
          <a:prstGeom prst="rightArrow">
            <a:avLst>
              <a:gd name="adj1" fmla="val 33333"/>
              <a:gd name="adj2" fmla="val 5595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A8A854-21B8-42ED-B11B-5A8D4ADE0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58"/>
          <a:stretch/>
        </p:blipFill>
        <p:spPr>
          <a:xfrm>
            <a:off x="6505851" y="1215075"/>
            <a:ext cx="3743609" cy="24808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C7E8B3-BCFF-4E38-8E43-593EC5EEC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58"/>
          <a:stretch/>
        </p:blipFill>
        <p:spPr>
          <a:xfrm>
            <a:off x="6505850" y="3878263"/>
            <a:ext cx="3743609" cy="2480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D24CC5-A198-46E7-8C0B-9100830E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75" y="3865367"/>
            <a:ext cx="3743609" cy="24680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05EF1-9A96-4771-9D34-8E5703E7E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5" y="1215075"/>
            <a:ext cx="3743608" cy="24670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C99863-F606-4427-B32E-29DEA87925CF}"/>
              </a:ext>
            </a:extLst>
          </p:cNvPr>
          <p:cNvSpPr/>
          <p:nvPr/>
        </p:nvSpPr>
        <p:spPr>
          <a:xfrm>
            <a:off x="770965" y="6398973"/>
            <a:ext cx="3236258" cy="303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Before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807AE6-620B-45A1-AA19-245EB611414F}"/>
              </a:ext>
            </a:extLst>
          </p:cNvPr>
          <p:cNvSpPr/>
          <p:nvPr/>
        </p:nvSpPr>
        <p:spPr>
          <a:xfrm>
            <a:off x="6759525" y="6398973"/>
            <a:ext cx="3236258" cy="3039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After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F9C67F2-ABF4-4FDD-AE95-94150CC9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28" y="1079003"/>
            <a:ext cx="5241672" cy="44855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Conclusion</a:t>
            </a:r>
            <a:endParaRPr lang="ko-KR" altLang="en-US" sz="4800" dirty="0"/>
          </a:p>
        </p:txBody>
      </p:sp>
      <p:pic>
        <p:nvPicPr>
          <p:cNvPr id="2" name="KakaoTalk_Video_20200213_0902_44_890">
            <a:hlinkClick r:id="" action="ppaction://media"/>
            <a:extLst>
              <a:ext uri="{FF2B5EF4-FFF2-40B4-BE49-F238E27FC236}">
                <a16:creationId xmlns:a16="http://schemas.microsoft.com/office/drawing/2014/main" id="{0B77060E-890D-4BB8-B033-A041ADD6C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49" y="1107117"/>
            <a:ext cx="5129983" cy="44574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970DDF5-D0AD-4D8F-BDDF-6DE86098F17C}"/>
              </a:ext>
            </a:extLst>
          </p:cNvPr>
          <p:cNvSpPr/>
          <p:nvPr/>
        </p:nvSpPr>
        <p:spPr>
          <a:xfrm>
            <a:off x="8679727" y="1107117"/>
            <a:ext cx="1886673" cy="802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PDB_ID :  1A5K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Structure H : 55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Structure E : 18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FE6C72-08BA-4824-9E85-8BCDBAB53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88" y="5750882"/>
            <a:ext cx="8014447" cy="9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5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C6E3994-CFF3-47AB-833E-F8BDFB8B5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82"/>
          <a:stretch/>
        </p:blipFill>
        <p:spPr>
          <a:xfrm>
            <a:off x="5113408" y="1157867"/>
            <a:ext cx="6011274" cy="408150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Conclusion</a:t>
            </a:r>
            <a:endParaRPr lang="ko-KR" altLang="en-US" sz="4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70DDF5-D0AD-4D8F-BDDF-6DE86098F17C}"/>
              </a:ext>
            </a:extLst>
          </p:cNvPr>
          <p:cNvSpPr/>
          <p:nvPr/>
        </p:nvSpPr>
        <p:spPr>
          <a:xfrm>
            <a:off x="9238009" y="1287619"/>
            <a:ext cx="1886673" cy="978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PDB_ID :  6D1T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Structure H : 3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Structure E : 15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87AA56-ACAA-4658-BAF9-698BDD65B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" y="5436054"/>
            <a:ext cx="8782050" cy="1266825"/>
          </a:xfrm>
          <a:prstGeom prst="rect">
            <a:avLst/>
          </a:prstGeom>
        </p:spPr>
      </p:pic>
      <p:pic>
        <p:nvPicPr>
          <p:cNvPr id="12" name="KakaoTalk_Video_20200213_1410_26_263">
            <a:hlinkClick r:id="" action="ppaction://media"/>
            <a:extLst>
              <a:ext uri="{FF2B5EF4-FFF2-40B4-BE49-F238E27FC236}">
                <a16:creationId xmlns:a16="http://schemas.microsoft.com/office/drawing/2014/main" id="{84477ED7-1397-4479-841B-3A7F454322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558" y="1157868"/>
            <a:ext cx="4835842" cy="409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물음표">
            <a:extLst>
              <a:ext uri="{FF2B5EF4-FFF2-40B4-BE49-F238E27FC236}">
                <a16:creationId xmlns:a16="http://schemas.microsoft.com/office/drawing/2014/main" id="{F372450A-0A90-4E6A-B71C-6E2A8BC43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880" y="1949132"/>
            <a:ext cx="2674620" cy="267462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1767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Q &amp; A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98711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1767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Q &amp; A</a:t>
            </a:r>
            <a:endParaRPr lang="ko-KR" altLang="en-US" sz="4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B99561-98F0-478B-9542-B8D0ADA654C9}"/>
              </a:ext>
            </a:extLst>
          </p:cNvPr>
          <p:cNvSpPr/>
          <p:nvPr/>
        </p:nvSpPr>
        <p:spPr>
          <a:xfrm>
            <a:off x="1896035" y="2693446"/>
            <a:ext cx="8399929" cy="1471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dirty="0">
                <a:solidFill>
                  <a:schemeClr val="tx1"/>
                </a:solidFill>
              </a:rPr>
              <a:t>THANK YOU</a:t>
            </a:r>
            <a:endParaRPr lang="ko-KR" altLang="en-US" sz="1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2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843A72-A475-45EA-990D-232A90D7A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931" y="2952807"/>
            <a:ext cx="4753644" cy="330467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0" y="157201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kern="0" dirty="0">
                <a:ln w="3175">
                  <a:noFill/>
                </a:ln>
                <a:latin typeface="Times New Roman" panose="02020603050405020304" pitchFamily="18" charset="0"/>
                <a:ea typeface="야놀자 야체 B" panose="02020603020101020101" pitchFamily="18" charset="-127"/>
                <a:cs typeface="Times New Roman" panose="02020603050405020304" pitchFamily="18" charset="0"/>
              </a:rPr>
              <a:t>Motivation</a:t>
            </a:r>
            <a:endParaRPr lang="ko-KR" altLang="en-US" sz="4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A93A31-1755-4697-8190-C5BA149B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9" y="2952807"/>
            <a:ext cx="4850819" cy="3304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BB47E8-EF12-4A95-A737-FE98C91E0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787" y="1169446"/>
            <a:ext cx="6093363" cy="1645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542F1C-04B8-426E-BC87-733480595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395" y="1178132"/>
            <a:ext cx="2885675" cy="163706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8D9EB13-9E80-48E1-A600-3CCF93DAB784}"/>
              </a:ext>
            </a:extLst>
          </p:cNvPr>
          <p:cNvSpPr/>
          <p:nvPr/>
        </p:nvSpPr>
        <p:spPr>
          <a:xfrm>
            <a:off x="2367162" y="2339789"/>
            <a:ext cx="743281" cy="26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DA246C4-D6C6-48FC-92BE-78559EA10335}"/>
              </a:ext>
            </a:extLst>
          </p:cNvPr>
          <p:cNvSpPr/>
          <p:nvPr/>
        </p:nvSpPr>
        <p:spPr>
          <a:xfrm>
            <a:off x="6373906" y="2339789"/>
            <a:ext cx="188259" cy="2061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84DA150-B131-4434-B3CE-9245E461849B}"/>
              </a:ext>
            </a:extLst>
          </p:cNvPr>
          <p:cNvSpPr/>
          <p:nvPr/>
        </p:nvSpPr>
        <p:spPr>
          <a:xfrm>
            <a:off x="7386917" y="2303928"/>
            <a:ext cx="295836" cy="2689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51F61A-0754-44CB-AFA7-165ABB399F76}"/>
              </a:ext>
            </a:extLst>
          </p:cNvPr>
          <p:cNvSpPr/>
          <p:nvPr/>
        </p:nvSpPr>
        <p:spPr>
          <a:xfrm>
            <a:off x="9099177" y="2312893"/>
            <a:ext cx="591671" cy="24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C6EE54-D36B-4657-A4F7-565D2967E334}"/>
              </a:ext>
            </a:extLst>
          </p:cNvPr>
          <p:cNvSpPr/>
          <p:nvPr/>
        </p:nvSpPr>
        <p:spPr>
          <a:xfrm>
            <a:off x="8816284" y="2321858"/>
            <a:ext cx="157387" cy="251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B5760B-8927-4AD6-BB31-E2A61C179FFB}"/>
              </a:ext>
            </a:extLst>
          </p:cNvPr>
          <p:cNvSpPr/>
          <p:nvPr/>
        </p:nvSpPr>
        <p:spPr>
          <a:xfrm>
            <a:off x="8092131" y="2312893"/>
            <a:ext cx="157387" cy="251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3F07BD-1758-4CD3-BDD8-570B7203FBFC}"/>
              </a:ext>
            </a:extLst>
          </p:cNvPr>
          <p:cNvSpPr/>
          <p:nvPr/>
        </p:nvSpPr>
        <p:spPr>
          <a:xfrm>
            <a:off x="0" y="6488668"/>
            <a:ext cx="1069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Reference : https://www.kaggle.com/alfrandom/protein-secondary-structure#2018-06-06-pdb-intersect-pisces.csv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04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0" y="157201"/>
            <a:ext cx="3538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kern="0" dirty="0">
                <a:ln w="3175">
                  <a:noFill/>
                </a:ln>
                <a:latin typeface="Times New Roman" panose="02020603050405020304" pitchFamily="18" charset="0"/>
                <a:ea typeface="야놀자 야체 B" panose="02020603020101020101" pitchFamily="18" charset="-127"/>
                <a:cs typeface="Times New Roman" panose="02020603050405020304" pitchFamily="18" charset="0"/>
              </a:rPr>
              <a:t>Introduction</a:t>
            </a:r>
            <a:endParaRPr lang="ko-KR" altLang="en-US" sz="4800" dirty="0"/>
          </a:p>
        </p:txBody>
      </p:sp>
      <p:sp>
        <p:nvSpPr>
          <p:cNvPr id="8" name="자유형 115">
            <a:extLst>
              <a:ext uri="{FF2B5EF4-FFF2-40B4-BE49-F238E27FC236}">
                <a16:creationId xmlns:a16="http://schemas.microsoft.com/office/drawing/2014/main" id="{7D9E8C75-137E-4DFC-ACA2-2C3CCCBBE0A2}"/>
              </a:ext>
            </a:extLst>
          </p:cNvPr>
          <p:cNvSpPr/>
          <p:nvPr/>
        </p:nvSpPr>
        <p:spPr>
          <a:xfrm rot="16200000">
            <a:off x="2246148" y="3051517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FD6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457003-696C-45EA-AD71-FF971CD59896}"/>
              </a:ext>
            </a:extLst>
          </p:cNvPr>
          <p:cNvGrpSpPr/>
          <p:nvPr/>
        </p:nvGrpSpPr>
        <p:grpSpPr>
          <a:xfrm>
            <a:off x="2296899" y="3298328"/>
            <a:ext cx="1323542" cy="1523891"/>
            <a:chOff x="2168084" y="3125970"/>
            <a:chExt cx="1323542" cy="1523891"/>
          </a:xfrm>
        </p:grpSpPr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id="{823F1405-B678-4A78-876F-AE6230B3A17E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9D8A9A-B8B5-4F63-98C1-F7A098F90EE3}"/>
                </a:ext>
              </a:extLst>
            </p:cNvPr>
            <p:cNvSpPr/>
            <p:nvPr/>
          </p:nvSpPr>
          <p:spPr>
            <a:xfrm>
              <a:off x="2243426" y="3529981"/>
              <a:ext cx="1196611" cy="698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D66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Amino acid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D66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F33AE1-BFE4-45A9-ACEF-DC61363A74B2}"/>
              </a:ext>
            </a:extLst>
          </p:cNvPr>
          <p:cNvGrpSpPr/>
          <p:nvPr/>
        </p:nvGrpSpPr>
        <p:grpSpPr>
          <a:xfrm>
            <a:off x="3845477" y="3298329"/>
            <a:ext cx="1323542" cy="1523891"/>
            <a:chOff x="2168084" y="3125970"/>
            <a:chExt cx="1323542" cy="1523891"/>
          </a:xfrm>
        </p:grpSpPr>
        <p:sp>
          <p:nvSpPr>
            <p:cNvPr id="15" name="육각형 14">
              <a:extLst>
                <a:ext uri="{FF2B5EF4-FFF2-40B4-BE49-F238E27FC236}">
                  <a16:creationId xmlns:a16="http://schemas.microsoft.com/office/drawing/2014/main" id="{F54D4B52-B8E6-4E61-879F-934C5A539097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E68AE86-9491-4D9F-AF45-4F016861898C}"/>
                </a:ext>
              </a:extLst>
            </p:cNvPr>
            <p:cNvSpPr/>
            <p:nvPr/>
          </p:nvSpPr>
          <p:spPr>
            <a:xfrm>
              <a:off x="2249578" y="3538717"/>
              <a:ext cx="1196611" cy="698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7C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secondary structure </a:t>
              </a:r>
            </a:p>
          </p:txBody>
        </p:sp>
      </p:grpSp>
      <p:sp>
        <p:nvSpPr>
          <p:cNvPr id="17" name="자유형 116">
            <a:extLst>
              <a:ext uri="{FF2B5EF4-FFF2-40B4-BE49-F238E27FC236}">
                <a16:creationId xmlns:a16="http://schemas.microsoft.com/office/drawing/2014/main" id="{2922A744-22FA-46EF-9C4D-2EAED920DA63}"/>
              </a:ext>
            </a:extLst>
          </p:cNvPr>
          <p:cNvSpPr/>
          <p:nvPr/>
        </p:nvSpPr>
        <p:spPr>
          <a:xfrm rot="5400000">
            <a:off x="3794729" y="3501360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FD6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자유형 125">
            <a:extLst>
              <a:ext uri="{FF2B5EF4-FFF2-40B4-BE49-F238E27FC236}">
                <a16:creationId xmlns:a16="http://schemas.microsoft.com/office/drawing/2014/main" id="{9D80796F-5335-44A4-B917-D801A2E91F30}"/>
              </a:ext>
            </a:extLst>
          </p:cNvPr>
          <p:cNvSpPr/>
          <p:nvPr/>
        </p:nvSpPr>
        <p:spPr>
          <a:xfrm rot="16200000">
            <a:off x="5349459" y="3051517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FD6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E7D90A-9746-4DB2-A236-D0E4CE938FD4}"/>
              </a:ext>
            </a:extLst>
          </p:cNvPr>
          <p:cNvGrpSpPr/>
          <p:nvPr/>
        </p:nvGrpSpPr>
        <p:grpSpPr>
          <a:xfrm>
            <a:off x="5400211" y="3298328"/>
            <a:ext cx="1323542" cy="1523891"/>
            <a:chOff x="2168084" y="3125970"/>
            <a:chExt cx="1323542" cy="1523891"/>
          </a:xfrm>
        </p:grpSpPr>
        <p:sp>
          <p:nvSpPr>
            <p:cNvPr id="20" name="육각형 19">
              <a:extLst>
                <a:ext uri="{FF2B5EF4-FFF2-40B4-BE49-F238E27FC236}">
                  <a16:creationId xmlns:a16="http://schemas.microsoft.com/office/drawing/2014/main" id="{5ED3262D-EBB1-41FD-A3BC-77FF71A95252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849DB28-B279-4B54-BFDF-3EC4210BA9E6}"/>
                </a:ext>
              </a:extLst>
            </p:cNvPr>
            <p:cNvSpPr/>
            <p:nvPr/>
          </p:nvSpPr>
          <p:spPr>
            <a:xfrm>
              <a:off x="2252950" y="3538718"/>
              <a:ext cx="1196611" cy="698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F7C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 recognition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970A57-A3BA-455D-A89D-754A6E86F958}"/>
              </a:ext>
            </a:extLst>
          </p:cNvPr>
          <p:cNvGrpSpPr/>
          <p:nvPr/>
        </p:nvGrpSpPr>
        <p:grpSpPr>
          <a:xfrm>
            <a:off x="6948788" y="3298329"/>
            <a:ext cx="1323542" cy="1523891"/>
            <a:chOff x="2168084" y="3125970"/>
            <a:chExt cx="1323542" cy="1523891"/>
          </a:xfrm>
        </p:grpSpPr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4A0FE1D8-964A-4110-BD55-898E746C237F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0095108-D000-450B-B777-D17E1C814E9F}"/>
                </a:ext>
              </a:extLst>
            </p:cNvPr>
            <p:cNvSpPr/>
            <p:nvPr/>
          </p:nvSpPr>
          <p:spPr>
            <a:xfrm>
              <a:off x="2219669" y="3582607"/>
              <a:ext cx="1196611" cy="698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D66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Deep Learning</a:t>
              </a:r>
            </a:p>
          </p:txBody>
        </p:sp>
      </p:grpSp>
      <p:sp>
        <p:nvSpPr>
          <p:cNvPr id="25" name="자유형 132">
            <a:extLst>
              <a:ext uri="{FF2B5EF4-FFF2-40B4-BE49-F238E27FC236}">
                <a16:creationId xmlns:a16="http://schemas.microsoft.com/office/drawing/2014/main" id="{F0E8BAFC-3107-4340-BC7C-E4832EE7AAAC}"/>
              </a:ext>
            </a:extLst>
          </p:cNvPr>
          <p:cNvSpPr/>
          <p:nvPr/>
        </p:nvSpPr>
        <p:spPr>
          <a:xfrm rot="5400000">
            <a:off x="6898040" y="3501360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FD6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자유형 133">
            <a:extLst>
              <a:ext uri="{FF2B5EF4-FFF2-40B4-BE49-F238E27FC236}">
                <a16:creationId xmlns:a16="http://schemas.microsoft.com/office/drawing/2014/main" id="{EA403B81-1E92-46B9-AAEE-189F60ADAED0}"/>
              </a:ext>
            </a:extLst>
          </p:cNvPr>
          <p:cNvSpPr/>
          <p:nvPr/>
        </p:nvSpPr>
        <p:spPr>
          <a:xfrm rot="16200000">
            <a:off x="8462295" y="3051517"/>
            <a:ext cx="1425041" cy="1600166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rgbClr val="FD6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CE4DF4-0C40-4E1C-A575-7B2607ED498B}"/>
              </a:ext>
            </a:extLst>
          </p:cNvPr>
          <p:cNvGrpSpPr/>
          <p:nvPr/>
        </p:nvGrpSpPr>
        <p:grpSpPr>
          <a:xfrm>
            <a:off x="8513046" y="3298328"/>
            <a:ext cx="1323542" cy="1523891"/>
            <a:chOff x="2168084" y="3125970"/>
            <a:chExt cx="1323542" cy="1523891"/>
          </a:xfrm>
        </p:grpSpPr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B2D7FDB5-8D97-422C-B424-063B6E09A022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22FAD79-7B1D-47E7-BF5A-986D531FF8DE}"/>
                </a:ext>
              </a:extLst>
            </p:cNvPr>
            <p:cNvSpPr/>
            <p:nvPr/>
          </p:nvSpPr>
          <p:spPr>
            <a:xfrm>
              <a:off x="2243426" y="3582608"/>
              <a:ext cx="1196611" cy="698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D66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ko-KR" altLang="en-US" sz="1400" b="1" dirty="0">
                  <a:solidFill>
                    <a:srgbClr val="FD66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b="1" dirty="0">
                  <a:solidFill>
                    <a:srgbClr val="FD66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Protein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3D7929-04AB-4EA5-ADD5-36911D05EF2B}"/>
              </a:ext>
            </a:extLst>
          </p:cNvPr>
          <p:cNvSpPr/>
          <p:nvPr/>
        </p:nvSpPr>
        <p:spPr>
          <a:xfrm>
            <a:off x="3140321" y="5462736"/>
            <a:ext cx="276991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helix, pleated sheet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모서리가 둥근 직사각형 142">
            <a:extLst>
              <a:ext uri="{FF2B5EF4-FFF2-40B4-BE49-F238E27FC236}">
                <a16:creationId xmlns:a16="http://schemas.microsoft.com/office/drawing/2014/main" id="{C18F092D-38C1-49C3-AF1B-F99919B0AC3F}"/>
              </a:ext>
            </a:extLst>
          </p:cNvPr>
          <p:cNvSpPr/>
          <p:nvPr/>
        </p:nvSpPr>
        <p:spPr>
          <a:xfrm>
            <a:off x="4010964" y="5193617"/>
            <a:ext cx="999732" cy="270189"/>
          </a:xfrm>
          <a:prstGeom prst="roundRect">
            <a:avLst>
              <a:gd name="adj" fmla="val 50000"/>
            </a:avLst>
          </a:prstGeom>
          <a:solidFill>
            <a:srgbClr val="FD6662"/>
          </a:solidFill>
          <a:ln w="12700"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구조예측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DF9AF9-5803-45A5-8131-B5DD1DDD84A9}"/>
              </a:ext>
            </a:extLst>
          </p:cNvPr>
          <p:cNvSpPr/>
          <p:nvPr/>
        </p:nvSpPr>
        <p:spPr>
          <a:xfrm>
            <a:off x="6378061" y="5462337"/>
            <a:ext cx="2559751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RNN, GRU. B-LSTM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모서리가 둥근 직사각형 144">
            <a:extLst>
              <a:ext uri="{FF2B5EF4-FFF2-40B4-BE49-F238E27FC236}">
                <a16:creationId xmlns:a16="http://schemas.microsoft.com/office/drawing/2014/main" id="{9F638C9C-DB41-42B8-8711-CC0A08EB9898}"/>
              </a:ext>
            </a:extLst>
          </p:cNvPr>
          <p:cNvSpPr/>
          <p:nvPr/>
        </p:nvSpPr>
        <p:spPr>
          <a:xfrm>
            <a:off x="7106656" y="5193617"/>
            <a:ext cx="999732" cy="270189"/>
          </a:xfrm>
          <a:prstGeom prst="roundRect">
            <a:avLst>
              <a:gd name="adj" fmla="val 50000"/>
            </a:avLst>
          </a:prstGeom>
          <a:solidFill>
            <a:srgbClr val="FD6662"/>
          </a:solidFill>
          <a:ln w="12700"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모델</a:t>
            </a: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5E1BF18F-4094-40C9-8ED0-DF609B89929D}"/>
              </a:ext>
            </a:extLst>
          </p:cNvPr>
          <p:cNvSpPr/>
          <p:nvPr/>
        </p:nvSpPr>
        <p:spPr>
          <a:xfrm rot="5400000">
            <a:off x="4299967" y="1396459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rgbClr val="FD6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왼쪽 대괄호 34">
            <a:extLst>
              <a:ext uri="{FF2B5EF4-FFF2-40B4-BE49-F238E27FC236}">
                <a16:creationId xmlns:a16="http://schemas.microsoft.com/office/drawing/2014/main" id="{BE528DB8-6D17-43F6-92C3-E135FD15536E}"/>
              </a:ext>
            </a:extLst>
          </p:cNvPr>
          <p:cNvSpPr/>
          <p:nvPr/>
        </p:nvSpPr>
        <p:spPr>
          <a:xfrm rot="5400000">
            <a:off x="7397839" y="1396459"/>
            <a:ext cx="415274" cy="3097872"/>
          </a:xfrm>
          <a:prstGeom prst="leftBracket">
            <a:avLst>
              <a:gd name="adj" fmla="val 0"/>
            </a:avLst>
          </a:prstGeom>
          <a:ln>
            <a:solidFill>
              <a:srgbClr val="FD6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EC6883C-43A8-41F9-AA42-C092B3C9EAE9}"/>
              </a:ext>
            </a:extLst>
          </p:cNvPr>
          <p:cNvGrpSpPr/>
          <p:nvPr/>
        </p:nvGrpSpPr>
        <p:grpSpPr>
          <a:xfrm>
            <a:off x="5948539" y="2161758"/>
            <a:ext cx="216000" cy="216000"/>
            <a:chOff x="5737175" y="2205300"/>
            <a:chExt cx="216000" cy="2160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EC569A6-3FC2-43FF-9669-C464674FAE39}"/>
                </a:ext>
              </a:extLst>
            </p:cNvPr>
            <p:cNvSpPr/>
            <p:nvPr/>
          </p:nvSpPr>
          <p:spPr>
            <a:xfrm>
              <a:off x="5737175" y="2205300"/>
              <a:ext cx="216000" cy="216000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635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60C3EE0-6EFD-4898-A7C0-2918C77FB77F}"/>
                </a:ext>
              </a:extLst>
            </p:cNvPr>
            <p:cNvSpPr/>
            <p:nvPr/>
          </p:nvSpPr>
          <p:spPr>
            <a:xfrm>
              <a:off x="5757043" y="2225168"/>
              <a:ext cx="176264" cy="176264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635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39AF697-4B25-42A5-B117-557A44BF635C}"/>
                </a:ext>
              </a:extLst>
            </p:cNvPr>
            <p:cNvSpPr/>
            <p:nvPr/>
          </p:nvSpPr>
          <p:spPr>
            <a:xfrm>
              <a:off x="5785209" y="2253334"/>
              <a:ext cx="119932" cy="119932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635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842DD2B-AB18-4006-9503-5D50D6CE8C2B}"/>
              </a:ext>
            </a:extLst>
          </p:cNvPr>
          <p:cNvCxnSpPr/>
          <p:nvPr/>
        </p:nvCxnSpPr>
        <p:spPr>
          <a:xfrm>
            <a:off x="6056539" y="2377758"/>
            <a:ext cx="0" cy="360000"/>
          </a:xfrm>
          <a:prstGeom prst="line">
            <a:avLst/>
          </a:prstGeom>
          <a:ln w="6350">
            <a:solidFill>
              <a:srgbClr val="FD6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9DE1AF-A715-4C26-901B-FFBBB850F8DA}"/>
              </a:ext>
            </a:extLst>
          </p:cNvPr>
          <p:cNvSpPr/>
          <p:nvPr/>
        </p:nvSpPr>
        <p:spPr>
          <a:xfrm>
            <a:off x="3237003" y="1391874"/>
            <a:ext cx="6395370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Amino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acid Sequence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structure 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643CC6-FE5E-4A2A-8F51-437FBB8FC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26" y="2555777"/>
            <a:ext cx="4839119" cy="2644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4DEE7A-CF80-482F-AD9F-408FFE27C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57" y="2555778"/>
            <a:ext cx="4839119" cy="2644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0EE2A25-A749-42DA-AE98-5D8A503DB481}"/>
              </a:ext>
            </a:extLst>
          </p:cNvPr>
          <p:cNvSpPr/>
          <p:nvPr/>
        </p:nvSpPr>
        <p:spPr>
          <a:xfrm>
            <a:off x="1628279" y="2100191"/>
            <a:ext cx="3574473" cy="3555539"/>
          </a:xfrm>
          <a:prstGeom prst="donut">
            <a:avLst>
              <a:gd name="adj" fmla="val 23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&quot;허용 안 됨&quot; 기호 10">
            <a:extLst>
              <a:ext uri="{FF2B5EF4-FFF2-40B4-BE49-F238E27FC236}">
                <a16:creationId xmlns:a16="http://schemas.microsoft.com/office/drawing/2014/main" id="{1115654E-56AD-4806-B135-1896C2427503}"/>
              </a:ext>
            </a:extLst>
          </p:cNvPr>
          <p:cNvSpPr/>
          <p:nvPr/>
        </p:nvSpPr>
        <p:spPr>
          <a:xfrm>
            <a:off x="7157027" y="2100190"/>
            <a:ext cx="3565236" cy="3555539"/>
          </a:xfrm>
          <a:prstGeom prst="noSmoking">
            <a:avLst>
              <a:gd name="adj" fmla="val 242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63066-6EB3-44D4-BE7D-F9C9BF8D9280}"/>
              </a:ext>
            </a:extLst>
          </p:cNvPr>
          <p:cNvSpPr txBox="1"/>
          <p:nvPr/>
        </p:nvSpPr>
        <p:spPr>
          <a:xfrm>
            <a:off x="0" y="157201"/>
            <a:ext cx="3538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kern="0" dirty="0">
                <a:ln w="3175">
                  <a:noFill/>
                </a:ln>
                <a:latin typeface="Times New Roman" panose="02020603050405020304" pitchFamily="18" charset="0"/>
                <a:ea typeface="야놀자 야체 B" panose="02020603020101020101" pitchFamily="18" charset="-127"/>
                <a:cs typeface="Times New Roman" panose="02020603050405020304" pitchFamily="18" charset="0"/>
              </a:rPr>
              <a:t>Introduction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457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0C242959-7C1D-466B-8250-9B95FF2A2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429" y="1637086"/>
            <a:ext cx="9753599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4657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structure</a:t>
            </a:r>
            <a:endParaRPr lang="ko-KR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93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5830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process</a:t>
            </a:r>
            <a:endParaRPr lang="ko-KR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자유형 41">
            <a:extLst>
              <a:ext uri="{FF2B5EF4-FFF2-40B4-BE49-F238E27FC236}">
                <a16:creationId xmlns:a16="http://schemas.microsoft.com/office/drawing/2014/main" id="{43863C55-8DB3-48BA-AC3A-6C81A1CCD321}"/>
              </a:ext>
            </a:extLst>
          </p:cNvPr>
          <p:cNvSpPr/>
          <p:nvPr/>
        </p:nvSpPr>
        <p:spPr>
          <a:xfrm rot="16200000">
            <a:off x="4473182" y="3025261"/>
            <a:ext cx="736897" cy="1273893"/>
          </a:xfrm>
          <a:custGeom>
            <a:avLst/>
            <a:gdLst>
              <a:gd name="connsiteX0" fmla="*/ 736897 w 736897"/>
              <a:gd name="connsiteY0" fmla="*/ 1149 h 1273893"/>
              <a:gd name="connsiteX1" fmla="*/ 2078 w 736897"/>
              <a:gd name="connsiteY1" fmla="*/ 1273893 h 1273893"/>
              <a:gd name="connsiteX2" fmla="*/ 2078 w 736897"/>
              <a:gd name="connsiteY2" fmla="*/ 1273893 h 1273893"/>
              <a:gd name="connsiteX3" fmla="*/ 0 w 736897"/>
              <a:gd name="connsiteY3" fmla="*/ 1270294 h 1273893"/>
              <a:gd name="connsiteX4" fmla="*/ 733404 w 736897"/>
              <a:gd name="connsiteY4" fmla="*/ 0 h 1273893"/>
              <a:gd name="connsiteX5" fmla="*/ 736227 w 736897"/>
              <a:gd name="connsiteY5" fmla="*/ 0 h 1273893"/>
              <a:gd name="connsiteX6" fmla="*/ 736897 w 736897"/>
              <a:gd name="connsiteY6" fmla="*/ 1149 h 127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897" h="1273893">
                <a:moveTo>
                  <a:pt x="736897" y="1149"/>
                </a:moveTo>
                <a:lnTo>
                  <a:pt x="2078" y="1273893"/>
                </a:lnTo>
                <a:lnTo>
                  <a:pt x="2078" y="1273893"/>
                </a:lnTo>
                <a:lnTo>
                  <a:pt x="0" y="1270294"/>
                </a:lnTo>
                <a:lnTo>
                  <a:pt x="733404" y="0"/>
                </a:lnTo>
                <a:lnTo>
                  <a:pt x="736227" y="0"/>
                </a:lnTo>
                <a:lnTo>
                  <a:pt x="736897" y="1149"/>
                </a:lnTo>
                <a:close/>
              </a:path>
            </a:pathLst>
          </a:custGeom>
          <a:solidFill>
            <a:srgbClr val="FD666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E4D2D9-8DA9-47AF-ACC4-99A0A772C0AD}"/>
              </a:ext>
            </a:extLst>
          </p:cNvPr>
          <p:cNvGrpSpPr/>
          <p:nvPr/>
        </p:nvGrpSpPr>
        <p:grpSpPr>
          <a:xfrm>
            <a:off x="5894684" y="1799846"/>
            <a:ext cx="432000" cy="432000"/>
            <a:chOff x="5879997" y="1603655"/>
            <a:chExt cx="432000" cy="432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8982F07-1F55-4888-88A6-C01547534353}"/>
                </a:ext>
              </a:extLst>
            </p:cNvPr>
            <p:cNvSpPr/>
            <p:nvPr/>
          </p:nvSpPr>
          <p:spPr>
            <a:xfrm>
              <a:off x="5879997" y="1603655"/>
              <a:ext cx="432000" cy="432000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E09FACF-251A-4964-B9B1-E2B63AB9BCF0}"/>
                </a:ext>
              </a:extLst>
            </p:cNvPr>
            <p:cNvSpPr/>
            <p:nvPr/>
          </p:nvSpPr>
          <p:spPr>
            <a:xfrm>
              <a:off x="5919733" y="1642194"/>
              <a:ext cx="352528" cy="352528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EF9E420-A4A5-4FA7-ACC3-D0BB3BF6829C}"/>
                </a:ext>
              </a:extLst>
            </p:cNvPr>
            <p:cNvSpPr/>
            <p:nvPr/>
          </p:nvSpPr>
          <p:spPr>
            <a:xfrm>
              <a:off x="5976065" y="1696326"/>
              <a:ext cx="239864" cy="239864"/>
            </a:xfrm>
            <a:prstGeom prst="ellipse">
              <a:avLst/>
            </a:prstGeom>
            <a:solidFill>
              <a:srgbClr val="FD6662"/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ko-KR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DB38B6-75BB-4586-8122-DFACF2578028}"/>
              </a:ext>
            </a:extLst>
          </p:cNvPr>
          <p:cNvGrpSpPr/>
          <p:nvPr/>
        </p:nvGrpSpPr>
        <p:grpSpPr>
          <a:xfrm>
            <a:off x="3086639" y="3191787"/>
            <a:ext cx="432000" cy="432000"/>
            <a:chOff x="5879997" y="1603655"/>
            <a:chExt cx="432000" cy="4320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0DD3F85-3B89-44FF-9C84-0DB3B13F120F}"/>
                </a:ext>
              </a:extLst>
            </p:cNvPr>
            <p:cNvSpPr/>
            <p:nvPr/>
          </p:nvSpPr>
          <p:spPr>
            <a:xfrm>
              <a:off x="5879997" y="1603655"/>
              <a:ext cx="432000" cy="432000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34A852B-81DA-4CC7-AA9D-1F5BDA46FFCD}"/>
                </a:ext>
              </a:extLst>
            </p:cNvPr>
            <p:cNvSpPr/>
            <p:nvPr/>
          </p:nvSpPr>
          <p:spPr>
            <a:xfrm>
              <a:off x="5919733" y="1642194"/>
              <a:ext cx="352528" cy="352528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321B7EF-1613-484F-8133-37478DAABD1A}"/>
                </a:ext>
              </a:extLst>
            </p:cNvPr>
            <p:cNvSpPr/>
            <p:nvPr/>
          </p:nvSpPr>
          <p:spPr>
            <a:xfrm>
              <a:off x="5976065" y="1696326"/>
              <a:ext cx="239864" cy="239864"/>
            </a:xfrm>
            <a:prstGeom prst="ellipse">
              <a:avLst/>
            </a:prstGeom>
            <a:solidFill>
              <a:srgbClr val="FD6662"/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ko-KR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392B6E-14B7-43D0-9CBD-550FE8E39338}"/>
              </a:ext>
            </a:extLst>
          </p:cNvPr>
          <p:cNvGrpSpPr/>
          <p:nvPr/>
        </p:nvGrpSpPr>
        <p:grpSpPr>
          <a:xfrm>
            <a:off x="3330547" y="4842865"/>
            <a:ext cx="432000" cy="432000"/>
            <a:chOff x="5879997" y="1603655"/>
            <a:chExt cx="432000" cy="432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9A6326F-0CB7-4BC6-925C-B2DFFE71FB98}"/>
                </a:ext>
              </a:extLst>
            </p:cNvPr>
            <p:cNvSpPr/>
            <p:nvPr/>
          </p:nvSpPr>
          <p:spPr>
            <a:xfrm>
              <a:off x="5879997" y="1603655"/>
              <a:ext cx="432000" cy="432000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36B6B15-9BD3-4F6E-A359-67229C2AA14F}"/>
                </a:ext>
              </a:extLst>
            </p:cNvPr>
            <p:cNvSpPr/>
            <p:nvPr/>
          </p:nvSpPr>
          <p:spPr>
            <a:xfrm>
              <a:off x="5919733" y="1642194"/>
              <a:ext cx="352528" cy="352528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042F61C-55E6-44E3-A445-C6330618E39B}"/>
                </a:ext>
              </a:extLst>
            </p:cNvPr>
            <p:cNvSpPr/>
            <p:nvPr/>
          </p:nvSpPr>
          <p:spPr>
            <a:xfrm>
              <a:off x="5976065" y="1696326"/>
              <a:ext cx="239864" cy="239864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ko-KR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706943-E0A1-494F-BF22-8D28B348E888}"/>
              </a:ext>
            </a:extLst>
          </p:cNvPr>
          <p:cNvGrpSpPr/>
          <p:nvPr/>
        </p:nvGrpSpPr>
        <p:grpSpPr>
          <a:xfrm>
            <a:off x="6424282" y="5829818"/>
            <a:ext cx="432000" cy="432000"/>
            <a:chOff x="5879997" y="1603655"/>
            <a:chExt cx="432000" cy="4320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8B31067-CC2F-4579-B455-0DEDBCA09022}"/>
                </a:ext>
              </a:extLst>
            </p:cNvPr>
            <p:cNvSpPr/>
            <p:nvPr/>
          </p:nvSpPr>
          <p:spPr>
            <a:xfrm>
              <a:off x="5879997" y="1603655"/>
              <a:ext cx="432000" cy="432000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083E92C-140A-428A-8248-5046CB30C64E}"/>
                </a:ext>
              </a:extLst>
            </p:cNvPr>
            <p:cNvSpPr/>
            <p:nvPr/>
          </p:nvSpPr>
          <p:spPr>
            <a:xfrm>
              <a:off x="5919733" y="1642194"/>
              <a:ext cx="352528" cy="352528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118BC85-32D1-43BB-91F9-8D5471420970}"/>
                </a:ext>
              </a:extLst>
            </p:cNvPr>
            <p:cNvSpPr/>
            <p:nvPr/>
          </p:nvSpPr>
          <p:spPr>
            <a:xfrm>
              <a:off x="5976065" y="1696326"/>
              <a:ext cx="239864" cy="239864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ko-KR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05E8AA0-E2F7-4403-BDE4-78586233F07E}"/>
              </a:ext>
            </a:extLst>
          </p:cNvPr>
          <p:cNvGrpSpPr/>
          <p:nvPr/>
        </p:nvGrpSpPr>
        <p:grpSpPr>
          <a:xfrm>
            <a:off x="7208551" y="2871111"/>
            <a:ext cx="432000" cy="432000"/>
            <a:chOff x="5879997" y="1603655"/>
            <a:chExt cx="432000" cy="4320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C73DD81-A763-4A8B-B900-0E4008E1D687}"/>
                </a:ext>
              </a:extLst>
            </p:cNvPr>
            <p:cNvSpPr/>
            <p:nvPr/>
          </p:nvSpPr>
          <p:spPr>
            <a:xfrm>
              <a:off x="5879997" y="1603655"/>
              <a:ext cx="432000" cy="432000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E23CD46-0FFE-44E4-B489-7CF931FE249A}"/>
                </a:ext>
              </a:extLst>
            </p:cNvPr>
            <p:cNvSpPr/>
            <p:nvPr/>
          </p:nvSpPr>
          <p:spPr>
            <a:xfrm>
              <a:off x="5919733" y="1642194"/>
              <a:ext cx="352528" cy="352528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76E61DD-2E7D-4541-9A8D-17FB0FAD3DF0}"/>
                </a:ext>
              </a:extLst>
            </p:cNvPr>
            <p:cNvSpPr/>
            <p:nvPr/>
          </p:nvSpPr>
          <p:spPr>
            <a:xfrm>
              <a:off x="5976065" y="1696326"/>
              <a:ext cx="239864" cy="239864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ko-KR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61B8170-80C6-4248-8E17-F0B386A7271D}"/>
              </a:ext>
            </a:extLst>
          </p:cNvPr>
          <p:cNvCxnSpPr>
            <a:cxnSpLocks/>
          </p:cNvCxnSpPr>
          <p:nvPr/>
        </p:nvCxnSpPr>
        <p:spPr>
          <a:xfrm flipH="1">
            <a:off x="5045481" y="2334533"/>
            <a:ext cx="871057" cy="3461979"/>
          </a:xfrm>
          <a:prstGeom prst="line">
            <a:avLst/>
          </a:prstGeom>
          <a:ln w="9525">
            <a:solidFill>
              <a:srgbClr val="FD6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35">
            <a:extLst>
              <a:ext uri="{FF2B5EF4-FFF2-40B4-BE49-F238E27FC236}">
                <a16:creationId xmlns:a16="http://schemas.microsoft.com/office/drawing/2014/main" id="{96CFBFEB-D47E-4C8F-8A47-E0F0DDCCA90F}"/>
              </a:ext>
            </a:extLst>
          </p:cNvPr>
          <p:cNvSpPr/>
          <p:nvPr/>
        </p:nvSpPr>
        <p:spPr>
          <a:xfrm rot="7694229">
            <a:off x="4534648" y="3093764"/>
            <a:ext cx="968868" cy="1158953"/>
          </a:xfrm>
          <a:custGeom>
            <a:avLst/>
            <a:gdLst>
              <a:gd name="connsiteX0" fmla="*/ 1477033 w 1477033"/>
              <a:gd name="connsiteY0" fmla="*/ 1272744 h 1272744"/>
              <a:gd name="connsiteX1" fmla="*/ 0 w 1477033"/>
              <a:gd name="connsiteY1" fmla="*/ 1272744 h 1272744"/>
              <a:gd name="connsiteX2" fmla="*/ 734819 w 1477033"/>
              <a:gd name="connsiteY2" fmla="*/ 0 h 1272744"/>
              <a:gd name="connsiteX3" fmla="*/ 1477033 w 1477033"/>
              <a:gd name="connsiteY3" fmla="*/ 1272744 h 127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033" h="1272744">
                <a:moveTo>
                  <a:pt x="1477033" y="1272744"/>
                </a:moveTo>
                <a:lnTo>
                  <a:pt x="0" y="1272744"/>
                </a:lnTo>
                <a:lnTo>
                  <a:pt x="734819" y="0"/>
                </a:lnTo>
                <a:lnTo>
                  <a:pt x="1477033" y="1272744"/>
                </a:lnTo>
                <a:close/>
              </a:path>
            </a:pathLst>
          </a:custGeom>
          <a:solidFill>
            <a:srgbClr val="FD6662">
              <a:alpha val="70000"/>
            </a:srgbClr>
          </a:solidFill>
          <a:ln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자유형 35">
            <a:extLst>
              <a:ext uri="{FF2B5EF4-FFF2-40B4-BE49-F238E27FC236}">
                <a16:creationId xmlns:a16="http://schemas.microsoft.com/office/drawing/2014/main" id="{1F7E397D-E0C9-4BE0-912E-DD6C01FA5097}"/>
              </a:ext>
            </a:extLst>
          </p:cNvPr>
          <p:cNvSpPr/>
          <p:nvPr/>
        </p:nvSpPr>
        <p:spPr>
          <a:xfrm rot="13200983">
            <a:off x="5319549" y="3046248"/>
            <a:ext cx="1001773" cy="1164090"/>
          </a:xfrm>
          <a:custGeom>
            <a:avLst/>
            <a:gdLst>
              <a:gd name="connsiteX0" fmla="*/ 1477033 w 1477033"/>
              <a:gd name="connsiteY0" fmla="*/ 1272744 h 1272744"/>
              <a:gd name="connsiteX1" fmla="*/ 0 w 1477033"/>
              <a:gd name="connsiteY1" fmla="*/ 1272744 h 1272744"/>
              <a:gd name="connsiteX2" fmla="*/ 734819 w 1477033"/>
              <a:gd name="connsiteY2" fmla="*/ 0 h 1272744"/>
              <a:gd name="connsiteX3" fmla="*/ 1477033 w 1477033"/>
              <a:gd name="connsiteY3" fmla="*/ 1272744 h 127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033" h="1272744">
                <a:moveTo>
                  <a:pt x="1477033" y="1272744"/>
                </a:moveTo>
                <a:lnTo>
                  <a:pt x="0" y="1272744"/>
                </a:lnTo>
                <a:lnTo>
                  <a:pt x="734819" y="0"/>
                </a:lnTo>
                <a:lnTo>
                  <a:pt x="1477033" y="1272744"/>
                </a:lnTo>
                <a:close/>
              </a:path>
            </a:pathLst>
          </a:custGeom>
          <a:solidFill>
            <a:srgbClr val="FD6662">
              <a:alpha val="70000"/>
            </a:srgbClr>
          </a:solidFill>
          <a:ln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DA65EC41-5D1D-465B-B090-3493D85C0C45}"/>
              </a:ext>
            </a:extLst>
          </p:cNvPr>
          <p:cNvSpPr/>
          <p:nvPr/>
        </p:nvSpPr>
        <p:spPr>
          <a:xfrm rot="10331456">
            <a:off x="4926486" y="2891471"/>
            <a:ext cx="962629" cy="1146429"/>
          </a:xfrm>
          <a:custGeom>
            <a:avLst/>
            <a:gdLst>
              <a:gd name="connsiteX0" fmla="*/ 1470965 w 1470965"/>
              <a:gd name="connsiteY0" fmla="*/ 1273893 h 1273893"/>
              <a:gd name="connsiteX1" fmla="*/ 0 w 1470965"/>
              <a:gd name="connsiteY1" fmla="*/ 1273893 h 1273893"/>
              <a:gd name="connsiteX2" fmla="*/ 735483 w 1470965"/>
              <a:gd name="connsiteY2" fmla="*/ 0 h 1273893"/>
              <a:gd name="connsiteX3" fmla="*/ 1470965 w 1470965"/>
              <a:gd name="connsiteY3" fmla="*/ 1273893 h 127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965" h="1273893">
                <a:moveTo>
                  <a:pt x="1470965" y="1273893"/>
                </a:moveTo>
                <a:lnTo>
                  <a:pt x="0" y="1273893"/>
                </a:lnTo>
                <a:lnTo>
                  <a:pt x="735483" y="0"/>
                </a:lnTo>
                <a:lnTo>
                  <a:pt x="1470965" y="1273893"/>
                </a:lnTo>
                <a:close/>
              </a:path>
            </a:pathLst>
          </a:custGeom>
          <a:solidFill>
            <a:srgbClr val="FD6662">
              <a:alpha val="30000"/>
            </a:srgbClr>
          </a:solidFill>
          <a:ln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자유형 31">
            <a:extLst>
              <a:ext uri="{FF2B5EF4-FFF2-40B4-BE49-F238E27FC236}">
                <a16:creationId xmlns:a16="http://schemas.microsoft.com/office/drawing/2014/main" id="{8487A150-12E4-4757-8A6D-C04593EF2581}"/>
              </a:ext>
            </a:extLst>
          </p:cNvPr>
          <p:cNvSpPr/>
          <p:nvPr/>
        </p:nvSpPr>
        <p:spPr>
          <a:xfrm rot="15908143">
            <a:off x="5587806" y="3427586"/>
            <a:ext cx="887389" cy="1157139"/>
          </a:xfrm>
          <a:custGeom>
            <a:avLst/>
            <a:gdLst>
              <a:gd name="connsiteX0" fmla="*/ 1470965 w 1470965"/>
              <a:gd name="connsiteY0" fmla="*/ 1273893 h 1273893"/>
              <a:gd name="connsiteX1" fmla="*/ 0 w 1470965"/>
              <a:gd name="connsiteY1" fmla="*/ 1273893 h 1273893"/>
              <a:gd name="connsiteX2" fmla="*/ 735483 w 1470965"/>
              <a:gd name="connsiteY2" fmla="*/ 0 h 1273893"/>
              <a:gd name="connsiteX3" fmla="*/ 1470965 w 1470965"/>
              <a:gd name="connsiteY3" fmla="*/ 1273893 h 127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965" h="1273893">
                <a:moveTo>
                  <a:pt x="1470965" y="1273893"/>
                </a:moveTo>
                <a:lnTo>
                  <a:pt x="0" y="1273893"/>
                </a:lnTo>
                <a:lnTo>
                  <a:pt x="735483" y="0"/>
                </a:lnTo>
                <a:lnTo>
                  <a:pt x="1470965" y="1273893"/>
                </a:lnTo>
                <a:close/>
              </a:path>
            </a:pathLst>
          </a:custGeom>
          <a:solidFill>
            <a:srgbClr val="FD6662">
              <a:alpha val="30000"/>
            </a:srgbClr>
          </a:solidFill>
          <a:ln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자유형 35">
            <a:extLst>
              <a:ext uri="{FF2B5EF4-FFF2-40B4-BE49-F238E27FC236}">
                <a16:creationId xmlns:a16="http://schemas.microsoft.com/office/drawing/2014/main" id="{7ECF78E4-B103-4BCB-BADB-E92FD1D7DE70}"/>
              </a:ext>
            </a:extLst>
          </p:cNvPr>
          <p:cNvSpPr/>
          <p:nvPr/>
        </p:nvSpPr>
        <p:spPr>
          <a:xfrm rot="2282432">
            <a:off x="4612197" y="3910493"/>
            <a:ext cx="1032104" cy="1139465"/>
          </a:xfrm>
          <a:custGeom>
            <a:avLst/>
            <a:gdLst>
              <a:gd name="connsiteX0" fmla="*/ 1477033 w 1477033"/>
              <a:gd name="connsiteY0" fmla="*/ 1272744 h 1272744"/>
              <a:gd name="connsiteX1" fmla="*/ 0 w 1477033"/>
              <a:gd name="connsiteY1" fmla="*/ 1272744 h 1272744"/>
              <a:gd name="connsiteX2" fmla="*/ 734819 w 1477033"/>
              <a:gd name="connsiteY2" fmla="*/ 0 h 1272744"/>
              <a:gd name="connsiteX3" fmla="*/ 1477033 w 1477033"/>
              <a:gd name="connsiteY3" fmla="*/ 1272744 h 127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033" h="1272744">
                <a:moveTo>
                  <a:pt x="1477033" y="1272744"/>
                </a:moveTo>
                <a:lnTo>
                  <a:pt x="0" y="1272744"/>
                </a:lnTo>
                <a:lnTo>
                  <a:pt x="734819" y="0"/>
                </a:lnTo>
                <a:lnTo>
                  <a:pt x="1477033" y="1272744"/>
                </a:lnTo>
                <a:close/>
              </a:path>
            </a:pathLst>
          </a:custGeom>
          <a:solidFill>
            <a:srgbClr val="FD6662">
              <a:alpha val="70000"/>
            </a:srgbClr>
          </a:solidFill>
          <a:ln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자유형 31">
            <a:extLst>
              <a:ext uri="{FF2B5EF4-FFF2-40B4-BE49-F238E27FC236}">
                <a16:creationId xmlns:a16="http://schemas.microsoft.com/office/drawing/2014/main" id="{F3A350B1-5F78-41B1-9625-8ABFA465F8A5}"/>
              </a:ext>
            </a:extLst>
          </p:cNvPr>
          <p:cNvSpPr/>
          <p:nvPr/>
        </p:nvSpPr>
        <p:spPr>
          <a:xfrm rot="21001877">
            <a:off x="5088571" y="4040622"/>
            <a:ext cx="930660" cy="1137749"/>
          </a:xfrm>
          <a:custGeom>
            <a:avLst/>
            <a:gdLst>
              <a:gd name="connsiteX0" fmla="*/ 1470965 w 1470965"/>
              <a:gd name="connsiteY0" fmla="*/ 1273893 h 1273893"/>
              <a:gd name="connsiteX1" fmla="*/ 0 w 1470965"/>
              <a:gd name="connsiteY1" fmla="*/ 1273893 h 1273893"/>
              <a:gd name="connsiteX2" fmla="*/ 735483 w 1470965"/>
              <a:gd name="connsiteY2" fmla="*/ 0 h 1273893"/>
              <a:gd name="connsiteX3" fmla="*/ 1470965 w 1470965"/>
              <a:gd name="connsiteY3" fmla="*/ 1273893 h 127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965" h="1273893">
                <a:moveTo>
                  <a:pt x="1470965" y="1273893"/>
                </a:moveTo>
                <a:lnTo>
                  <a:pt x="0" y="1273893"/>
                </a:lnTo>
                <a:lnTo>
                  <a:pt x="735483" y="0"/>
                </a:lnTo>
                <a:lnTo>
                  <a:pt x="1470965" y="1273893"/>
                </a:lnTo>
                <a:close/>
              </a:path>
            </a:pathLst>
          </a:custGeom>
          <a:solidFill>
            <a:srgbClr val="FD6662">
              <a:alpha val="30000"/>
            </a:srgbClr>
          </a:solidFill>
          <a:ln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자유형 31">
            <a:extLst>
              <a:ext uri="{FF2B5EF4-FFF2-40B4-BE49-F238E27FC236}">
                <a16:creationId xmlns:a16="http://schemas.microsoft.com/office/drawing/2014/main" id="{2014B1F8-6A32-451F-8126-D9094104B902}"/>
              </a:ext>
            </a:extLst>
          </p:cNvPr>
          <p:cNvSpPr/>
          <p:nvPr/>
        </p:nvSpPr>
        <p:spPr>
          <a:xfrm rot="5044247">
            <a:off x="4432497" y="3502964"/>
            <a:ext cx="932965" cy="1184626"/>
          </a:xfrm>
          <a:custGeom>
            <a:avLst/>
            <a:gdLst>
              <a:gd name="connsiteX0" fmla="*/ 1470965 w 1470965"/>
              <a:gd name="connsiteY0" fmla="*/ 1273893 h 1273893"/>
              <a:gd name="connsiteX1" fmla="*/ 0 w 1470965"/>
              <a:gd name="connsiteY1" fmla="*/ 1273893 h 1273893"/>
              <a:gd name="connsiteX2" fmla="*/ 735483 w 1470965"/>
              <a:gd name="connsiteY2" fmla="*/ 0 h 1273893"/>
              <a:gd name="connsiteX3" fmla="*/ 1470965 w 1470965"/>
              <a:gd name="connsiteY3" fmla="*/ 1273893 h 127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965" h="1273893">
                <a:moveTo>
                  <a:pt x="1470965" y="1273893"/>
                </a:moveTo>
                <a:lnTo>
                  <a:pt x="0" y="1273893"/>
                </a:lnTo>
                <a:lnTo>
                  <a:pt x="735483" y="0"/>
                </a:lnTo>
                <a:lnTo>
                  <a:pt x="1470965" y="1273893"/>
                </a:lnTo>
                <a:close/>
              </a:path>
            </a:pathLst>
          </a:custGeom>
          <a:solidFill>
            <a:srgbClr val="FD6662">
              <a:alpha val="30000"/>
            </a:srgbClr>
          </a:solidFill>
          <a:ln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자유형 35">
            <a:extLst>
              <a:ext uri="{FF2B5EF4-FFF2-40B4-BE49-F238E27FC236}">
                <a16:creationId xmlns:a16="http://schemas.microsoft.com/office/drawing/2014/main" id="{8576E60E-36BA-499B-ADD9-1CE4CA955466}"/>
              </a:ext>
            </a:extLst>
          </p:cNvPr>
          <p:cNvSpPr/>
          <p:nvPr/>
        </p:nvSpPr>
        <p:spPr>
          <a:xfrm rot="18459948">
            <a:off x="5491336" y="3857024"/>
            <a:ext cx="887499" cy="1114134"/>
          </a:xfrm>
          <a:custGeom>
            <a:avLst/>
            <a:gdLst>
              <a:gd name="connsiteX0" fmla="*/ 1477033 w 1477033"/>
              <a:gd name="connsiteY0" fmla="*/ 1272744 h 1272744"/>
              <a:gd name="connsiteX1" fmla="*/ 0 w 1477033"/>
              <a:gd name="connsiteY1" fmla="*/ 1272744 h 1272744"/>
              <a:gd name="connsiteX2" fmla="*/ 734819 w 1477033"/>
              <a:gd name="connsiteY2" fmla="*/ 0 h 1272744"/>
              <a:gd name="connsiteX3" fmla="*/ 1477033 w 1477033"/>
              <a:gd name="connsiteY3" fmla="*/ 1272744 h 127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7033" h="1272744">
                <a:moveTo>
                  <a:pt x="1477033" y="1272744"/>
                </a:moveTo>
                <a:lnTo>
                  <a:pt x="0" y="1272744"/>
                </a:lnTo>
                <a:lnTo>
                  <a:pt x="734819" y="0"/>
                </a:lnTo>
                <a:lnTo>
                  <a:pt x="1477033" y="1272744"/>
                </a:lnTo>
                <a:close/>
              </a:path>
            </a:pathLst>
          </a:custGeom>
          <a:solidFill>
            <a:srgbClr val="FD6662">
              <a:alpha val="70000"/>
            </a:srgbClr>
          </a:solidFill>
          <a:ln>
            <a:solidFill>
              <a:srgbClr val="FD6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9CA170D-BC88-4739-8F20-CB6F11E1EB04}"/>
              </a:ext>
            </a:extLst>
          </p:cNvPr>
          <p:cNvCxnSpPr>
            <a:cxnSpLocks/>
          </p:cNvCxnSpPr>
          <p:nvPr/>
        </p:nvCxnSpPr>
        <p:spPr>
          <a:xfrm flipH="1">
            <a:off x="3881421" y="3239339"/>
            <a:ext cx="3191257" cy="1626477"/>
          </a:xfrm>
          <a:prstGeom prst="line">
            <a:avLst/>
          </a:prstGeom>
          <a:ln w="9525">
            <a:solidFill>
              <a:srgbClr val="FD6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865CCCD-5160-4164-A8CE-CDB60A26A233}"/>
              </a:ext>
            </a:extLst>
          </p:cNvPr>
          <p:cNvCxnSpPr>
            <a:cxnSpLocks/>
          </p:cNvCxnSpPr>
          <p:nvPr/>
        </p:nvCxnSpPr>
        <p:spPr>
          <a:xfrm>
            <a:off x="4608487" y="2533239"/>
            <a:ext cx="1852892" cy="3179739"/>
          </a:xfrm>
          <a:prstGeom prst="line">
            <a:avLst/>
          </a:prstGeom>
          <a:ln w="9525">
            <a:solidFill>
              <a:srgbClr val="FD6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ABD15D0-9C83-476A-8B1E-9E811C727EC0}"/>
              </a:ext>
            </a:extLst>
          </p:cNvPr>
          <p:cNvCxnSpPr>
            <a:cxnSpLocks/>
          </p:cNvCxnSpPr>
          <p:nvPr/>
        </p:nvCxnSpPr>
        <p:spPr>
          <a:xfrm flipH="1" flipV="1">
            <a:off x="3705687" y="3523223"/>
            <a:ext cx="3542600" cy="1041200"/>
          </a:xfrm>
          <a:prstGeom prst="line">
            <a:avLst/>
          </a:prstGeom>
          <a:ln w="9525">
            <a:solidFill>
              <a:srgbClr val="FD6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A56740F-B630-4976-8922-DD4F871C5406}"/>
              </a:ext>
            </a:extLst>
          </p:cNvPr>
          <p:cNvGrpSpPr/>
          <p:nvPr/>
        </p:nvGrpSpPr>
        <p:grpSpPr>
          <a:xfrm>
            <a:off x="7363892" y="4481350"/>
            <a:ext cx="432000" cy="432000"/>
            <a:chOff x="5879997" y="1603655"/>
            <a:chExt cx="432000" cy="4320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505B338-EDED-4DA4-BA13-265D7D443D2D}"/>
                </a:ext>
              </a:extLst>
            </p:cNvPr>
            <p:cNvSpPr/>
            <p:nvPr/>
          </p:nvSpPr>
          <p:spPr>
            <a:xfrm>
              <a:off x="5879997" y="1603655"/>
              <a:ext cx="432000" cy="432000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F350383-AD05-4AE8-9EEF-F2ECF0F67ABF}"/>
                </a:ext>
              </a:extLst>
            </p:cNvPr>
            <p:cNvSpPr/>
            <p:nvPr/>
          </p:nvSpPr>
          <p:spPr>
            <a:xfrm>
              <a:off x="5919733" y="1642194"/>
              <a:ext cx="352528" cy="352528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D705352-DC2A-4389-8AFE-EFDDA7E9D6F9}"/>
                </a:ext>
              </a:extLst>
            </p:cNvPr>
            <p:cNvSpPr/>
            <p:nvPr/>
          </p:nvSpPr>
          <p:spPr>
            <a:xfrm>
              <a:off x="5976065" y="1696326"/>
              <a:ext cx="239864" cy="239864"/>
            </a:xfrm>
            <a:prstGeom prst="ellipse">
              <a:avLst/>
            </a:prstGeom>
            <a:solidFill>
              <a:srgbClr val="FD6662"/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ko-KR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C2BC3D4-6DCC-428F-9875-CC151066AF39}"/>
              </a:ext>
            </a:extLst>
          </p:cNvPr>
          <p:cNvGrpSpPr/>
          <p:nvPr/>
        </p:nvGrpSpPr>
        <p:grpSpPr>
          <a:xfrm>
            <a:off x="4673027" y="5889866"/>
            <a:ext cx="432000" cy="432000"/>
            <a:chOff x="5879997" y="1603655"/>
            <a:chExt cx="432000" cy="4320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CB0156-2A35-4DE0-9C0B-4A695CD290CC}"/>
                </a:ext>
              </a:extLst>
            </p:cNvPr>
            <p:cNvSpPr/>
            <p:nvPr/>
          </p:nvSpPr>
          <p:spPr>
            <a:xfrm>
              <a:off x="5879997" y="1603655"/>
              <a:ext cx="432000" cy="432000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992DDCD-DB13-40F9-8F58-139EBA51B92A}"/>
                </a:ext>
              </a:extLst>
            </p:cNvPr>
            <p:cNvSpPr/>
            <p:nvPr/>
          </p:nvSpPr>
          <p:spPr>
            <a:xfrm>
              <a:off x="5919733" y="1642194"/>
              <a:ext cx="352528" cy="352528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CEB4F3A-CFEB-43ED-AB7E-F9462CD0A8C6}"/>
                </a:ext>
              </a:extLst>
            </p:cNvPr>
            <p:cNvSpPr/>
            <p:nvPr/>
          </p:nvSpPr>
          <p:spPr>
            <a:xfrm>
              <a:off x="5976065" y="1696326"/>
              <a:ext cx="239864" cy="239864"/>
            </a:xfrm>
            <a:prstGeom prst="ellipse">
              <a:avLst/>
            </a:prstGeom>
            <a:solidFill>
              <a:srgbClr val="FD6662"/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ko-KR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BB4C422-1EFE-4CB1-97AC-002697D85003}"/>
              </a:ext>
            </a:extLst>
          </p:cNvPr>
          <p:cNvGrpSpPr/>
          <p:nvPr/>
        </p:nvGrpSpPr>
        <p:grpSpPr>
          <a:xfrm>
            <a:off x="4262272" y="1943466"/>
            <a:ext cx="432000" cy="432000"/>
            <a:chOff x="5879997" y="1603655"/>
            <a:chExt cx="432000" cy="432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6FCAC3C-C4F2-422C-A130-BF8DAF7CDFAD}"/>
                </a:ext>
              </a:extLst>
            </p:cNvPr>
            <p:cNvSpPr/>
            <p:nvPr/>
          </p:nvSpPr>
          <p:spPr>
            <a:xfrm>
              <a:off x="5879997" y="1603655"/>
              <a:ext cx="432000" cy="432000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F2BCCEB-A847-46EB-ACF6-F7C39BD49B34}"/>
                </a:ext>
              </a:extLst>
            </p:cNvPr>
            <p:cNvSpPr/>
            <p:nvPr/>
          </p:nvSpPr>
          <p:spPr>
            <a:xfrm>
              <a:off x="5919733" y="1642194"/>
              <a:ext cx="352528" cy="352528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A1947C1-D614-49D4-829D-093010E5FAD5}"/>
                </a:ext>
              </a:extLst>
            </p:cNvPr>
            <p:cNvSpPr/>
            <p:nvPr/>
          </p:nvSpPr>
          <p:spPr>
            <a:xfrm>
              <a:off x="5976065" y="1696326"/>
              <a:ext cx="239864" cy="239864"/>
            </a:xfrm>
            <a:prstGeom prst="ellipse">
              <a:avLst/>
            </a:prstGeom>
            <a:solidFill>
              <a:srgbClr val="FD6662">
                <a:alpha val="30000"/>
              </a:srgbClr>
            </a:solidFill>
            <a:ln w="12700">
              <a:solidFill>
                <a:srgbClr val="FD66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ko-KR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0A206A-48E5-4CA6-820B-6EBEAE172A0B}"/>
              </a:ext>
            </a:extLst>
          </p:cNvPr>
          <p:cNvSpPr/>
          <p:nvPr/>
        </p:nvSpPr>
        <p:spPr>
          <a:xfrm>
            <a:off x="667405" y="1317994"/>
            <a:ext cx="2960791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3-helix (310 helix)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97CDB7D-9905-4C82-850E-B962D8CC17B8}"/>
              </a:ext>
            </a:extLst>
          </p:cNvPr>
          <p:cNvSpPr/>
          <p:nvPr/>
        </p:nvSpPr>
        <p:spPr>
          <a:xfrm>
            <a:off x="-338925" y="2906326"/>
            <a:ext cx="296079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D62E2AD-9CED-42BB-9BD9-802AF4739AE0}"/>
              </a:ext>
            </a:extLst>
          </p:cNvPr>
          <p:cNvSpPr/>
          <p:nvPr/>
        </p:nvSpPr>
        <p:spPr>
          <a:xfrm>
            <a:off x="-86209" y="4141490"/>
            <a:ext cx="3019875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bend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967A3D-ACDB-48BE-A704-7D85DCC6F264}"/>
              </a:ext>
            </a:extLst>
          </p:cNvPr>
          <p:cNvSpPr/>
          <p:nvPr/>
        </p:nvSpPr>
        <p:spPr>
          <a:xfrm>
            <a:off x="660247" y="5396868"/>
            <a:ext cx="3428504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hydrogen bonded turn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1F0132-09D0-492E-9419-42C61C5336DD}"/>
              </a:ext>
            </a:extLst>
          </p:cNvPr>
          <p:cNvSpPr/>
          <p:nvPr/>
        </p:nvSpPr>
        <p:spPr>
          <a:xfrm>
            <a:off x="6578304" y="1335718"/>
            <a:ext cx="2570395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H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l-GR" altLang="ko-KR" sz="2000" b="1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α-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helix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D93F34E-5350-4672-9998-91B548F1577B}"/>
              </a:ext>
            </a:extLst>
          </p:cNvPr>
          <p:cNvSpPr/>
          <p:nvPr/>
        </p:nvSpPr>
        <p:spPr>
          <a:xfrm>
            <a:off x="7603441" y="2625863"/>
            <a:ext cx="2946469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I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helix (</a:t>
            </a:r>
            <a:r>
              <a:rPr lang="el-GR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π-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helix)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83BAC48-369B-4EA4-8884-E9DE690A36EF}"/>
              </a:ext>
            </a:extLst>
          </p:cNvPr>
          <p:cNvSpPr/>
          <p:nvPr/>
        </p:nvSpPr>
        <p:spPr>
          <a:xfrm>
            <a:off x="7444029" y="4201903"/>
            <a:ext cx="4165891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B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residue in isolated </a:t>
            </a:r>
            <a:r>
              <a:rPr lang="el-GR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β-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bridge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FAF706C-1CF9-410F-AB67-2071C41AD0D8}"/>
              </a:ext>
            </a:extLst>
          </p:cNvPr>
          <p:cNvSpPr/>
          <p:nvPr/>
        </p:nvSpPr>
        <p:spPr>
          <a:xfrm>
            <a:off x="6326684" y="5334822"/>
            <a:ext cx="5308511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D66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extended strand,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participates in β ladder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1" name="원형: 비어 있음 60">
            <a:extLst>
              <a:ext uri="{FF2B5EF4-FFF2-40B4-BE49-F238E27FC236}">
                <a16:creationId xmlns:a16="http://schemas.microsoft.com/office/drawing/2014/main" id="{292DD4D7-183E-4F93-A9C2-7A6A55A471C9}"/>
              </a:ext>
            </a:extLst>
          </p:cNvPr>
          <p:cNvSpPr/>
          <p:nvPr/>
        </p:nvSpPr>
        <p:spPr>
          <a:xfrm>
            <a:off x="4020613" y="1753302"/>
            <a:ext cx="915318" cy="850107"/>
          </a:xfrm>
          <a:prstGeom prst="donut">
            <a:avLst>
              <a:gd name="adj" fmla="val 89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E709555F-424D-44AA-88BD-0B348F990CDD}"/>
              </a:ext>
            </a:extLst>
          </p:cNvPr>
          <p:cNvSpPr/>
          <p:nvPr/>
        </p:nvSpPr>
        <p:spPr>
          <a:xfrm>
            <a:off x="5651295" y="1611083"/>
            <a:ext cx="915318" cy="850107"/>
          </a:xfrm>
          <a:prstGeom prst="donut">
            <a:avLst>
              <a:gd name="adj" fmla="val 89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02D542AB-5343-4B33-AB06-06688ACD4185}"/>
              </a:ext>
            </a:extLst>
          </p:cNvPr>
          <p:cNvSpPr/>
          <p:nvPr/>
        </p:nvSpPr>
        <p:spPr>
          <a:xfrm>
            <a:off x="6959402" y="2669003"/>
            <a:ext cx="915318" cy="850107"/>
          </a:xfrm>
          <a:prstGeom prst="donut">
            <a:avLst>
              <a:gd name="adj" fmla="val 89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ED7BCD0-E920-4CD4-BD85-5030B483ED2F}"/>
              </a:ext>
            </a:extLst>
          </p:cNvPr>
          <p:cNvSpPr/>
          <p:nvPr/>
        </p:nvSpPr>
        <p:spPr>
          <a:xfrm>
            <a:off x="4189520" y="2791092"/>
            <a:ext cx="2499737" cy="24844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빼기 기호 64">
            <a:extLst>
              <a:ext uri="{FF2B5EF4-FFF2-40B4-BE49-F238E27FC236}">
                <a16:creationId xmlns:a16="http://schemas.microsoft.com/office/drawing/2014/main" id="{A494BF81-737E-47C4-A55F-B06D2CFD0AED}"/>
              </a:ext>
            </a:extLst>
          </p:cNvPr>
          <p:cNvSpPr/>
          <p:nvPr/>
        </p:nvSpPr>
        <p:spPr>
          <a:xfrm rot="19803923">
            <a:off x="4744549" y="1455743"/>
            <a:ext cx="66604" cy="270045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빼기 기호 65">
            <a:extLst>
              <a:ext uri="{FF2B5EF4-FFF2-40B4-BE49-F238E27FC236}">
                <a16:creationId xmlns:a16="http://schemas.microsoft.com/office/drawing/2014/main" id="{C6866C34-659A-460C-9828-E966B1E8776B}"/>
              </a:ext>
            </a:extLst>
          </p:cNvPr>
          <p:cNvSpPr/>
          <p:nvPr/>
        </p:nvSpPr>
        <p:spPr>
          <a:xfrm rot="892068">
            <a:off x="5824204" y="1323390"/>
            <a:ext cx="66604" cy="270045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빼기 기호 66">
            <a:extLst>
              <a:ext uri="{FF2B5EF4-FFF2-40B4-BE49-F238E27FC236}">
                <a16:creationId xmlns:a16="http://schemas.microsoft.com/office/drawing/2014/main" id="{A446DCAB-7F44-4555-B0E1-1E956382B479}"/>
              </a:ext>
            </a:extLst>
          </p:cNvPr>
          <p:cNvSpPr/>
          <p:nvPr/>
        </p:nvSpPr>
        <p:spPr>
          <a:xfrm rot="3865725">
            <a:off x="6725982" y="2031820"/>
            <a:ext cx="66604" cy="270045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원형: 비어 있음 67">
            <a:extLst>
              <a:ext uri="{FF2B5EF4-FFF2-40B4-BE49-F238E27FC236}">
                <a16:creationId xmlns:a16="http://schemas.microsoft.com/office/drawing/2014/main" id="{356D2C75-16F6-4945-B245-6F6C71DE43B0}"/>
              </a:ext>
            </a:extLst>
          </p:cNvPr>
          <p:cNvSpPr/>
          <p:nvPr/>
        </p:nvSpPr>
        <p:spPr>
          <a:xfrm>
            <a:off x="7149585" y="4273208"/>
            <a:ext cx="915318" cy="850107"/>
          </a:xfrm>
          <a:prstGeom prst="donut">
            <a:avLst>
              <a:gd name="adj" fmla="val 89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원형: 비어 있음 68">
            <a:extLst>
              <a:ext uri="{FF2B5EF4-FFF2-40B4-BE49-F238E27FC236}">
                <a16:creationId xmlns:a16="http://schemas.microsoft.com/office/drawing/2014/main" id="{9670D675-F7E8-4250-B318-034894EACBBE}"/>
              </a:ext>
            </a:extLst>
          </p:cNvPr>
          <p:cNvSpPr/>
          <p:nvPr/>
        </p:nvSpPr>
        <p:spPr>
          <a:xfrm>
            <a:off x="6189550" y="5619206"/>
            <a:ext cx="915318" cy="850107"/>
          </a:xfrm>
          <a:prstGeom prst="donut">
            <a:avLst>
              <a:gd name="adj" fmla="val 89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빼기 기호 69">
            <a:extLst>
              <a:ext uri="{FF2B5EF4-FFF2-40B4-BE49-F238E27FC236}">
                <a16:creationId xmlns:a16="http://schemas.microsoft.com/office/drawing/2014/main" id="{40762633-A524-44BD-9864-DD7D9C6F20AA}"/>
              </a:ext>
            </a:extLst>
          </p:cNvPr>
          <p:cNvSpPr/>
          <p:nvPr/>
        </p:nvSpPr>
        <p:spPr>
          <a:xfrm rot="9033541">
            <a:off x="6237513" y="3966648"/>
            <a:ext cx="76436" cy="284267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빼기 기호 70">
            <a:extLst>
              <a:ext uri="{FF2B5EF4-FFF2-40B4-BE49-F238E27FC236}">
                <a16:creationId xmlns:a16="http://schemas.microsoft.com/office/drawing/2014/main" id="{333D4693-E540-49EE-A626-BF99EEDD2C31}"/>
              </a:ext>
            </a:extLst>
          </p:cNvPr>
          <p:cNvSpPr/>
          <p:nvPr/>
        </p:nvSpPr>
        <p:spPr>
          <a:xfrm rot="6296806">
            <a:off x="6818046" y="2959723"/>
            <a:ext cx="86711" cy="3034365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478AE72-C654-40D5-821B-4C49BED615B9}"/>
              </a:ext>
            </a:extLst>
          </p:cNvPr>
          <p:cNvSpPr/>
          <p:nvPr/>
        </p:nvSpPr>
        <p:spPr>
          <a:xfrm>
            <a:off x="4194804" y="2804598"/>
            <a:ext cx="2499737" cy="24844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원형: 비어 있음 72">
            <a:extLst>
              <a:ext uri="{FF2B5EF4-FFF2-40B4-BE49-F238E27FC236}">
                <a16:creationId xmlns:a16="http://schemas.microsoft.com/office/drawing/2014/main" id="{62B5872D-BB59-4F9F-B808-D464031B6391}"/>
              </a:ext>
            </a:extLst>
          </p:cNvPr>
          <p:cNvSpPr/>
          <p:nvPr/>
        </p:nvSpPr>
        <p:spPr>
          <a:xfrm>
            <a:off x="4433969" y="5690611"/>
            <a:ext cx="915318" cy="850107"/>
          </a:xfrm>
          <a:prstGeom prst="donut">
            <a:avLst>
              <a:gd name="adj" fmla="val 89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65533014-D172-456D-8346-E9FADF1A8F42}"/>
              </a:ext>
            </a:extLst>
          </p:cNvPr>
          <p:cNvSpPr/>
          <p:nvPr/>
        </p:nvSpPr>
        <p:spPr>
          <a:xfrm>
            <a:off x="3080888" y="4638409"/>
            <a:ext cx="915318" cy="850107"/>
          </a:xfrm>
          <a:prstGeom prst="donut">
            <a:avLst>
              <a:gd name="adj" fmla="val 89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원형: 비어 있음 74">
            <a:extLst>
              <a:ext uri="{FF2B5EF4-FFF2-40B4-BE49-F238E27FC236}">
                <a16:creationId xmlns:a16="http://schemas.microsoft.com/office/drawing/2014/main" id="{A9A62F59-28F0-49B6-8DBC-66A75FD9E73B}"/>
              </a:ext>
            </a:extLst>
          </p:cNvPr>
          <p:cNvSpPr/>
          <p:nvPr/>
        </p:nvSpPr>
        <p:spPr>
          <a:xfrm>
            <a:off x="2840525" y="2981612"/>
            <a:ext cx="915318" cy="850107"/>
          </a:xfrm>
          <a:prstGeom prst="donut">
            <a:avLst>
              <a:gd name="adj" fmla="val 89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빼기 기호 75">
            <a:extLst>
              <a:ext uri="{FF2B5EF4-FFF2-40B4-BE49-F238E27FC236}">
                <a16:creationId xmlns:a16="http://schemas.microsoft.com/office/drawing/2014/main" id="{BDB7AE67-F304-410C-A6EA-98847836A58A}"/>
              </a:ext>
            </a:extLst>
          </p:cNvPr>
          <p:cNvSpPr/>
          <p:nvPr/>
        </p:nvSpPr>
        <p:spPr>
          <a:xfrm rot="11491415">
            <a:off x="5096954" y="4036337"/>
            <a:ext cx="76436" cy="284267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빼기 기호 76">
            <a:extLst>
              <a:ext uri="{FF2B5EF4-FFF2-40B4-BE49-F238E27FC236}">
                <a16:creationId xmlns:a16="http://schemas.microsoft.com/office/drawing/2014/main" id="{C790FD67-C854-49DF-8D7C-8AAC0E030EC3}"/>
              </a:ext>
            </a:extLst>
          </p:cNvPr>
          <p:cNvSpPr/>
          <p:nvPr/>
        </p:nvSpPr>
        <p:spPr>
          <a:xfrm rot="14512136">
            <a:off x="4117221" y="3278788"/>
            <a:ext cx="76436" cy="284267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빼기 기호 77">
            <a:extLst>
              <a:ext uri="{FF2B5EF4-FFF2-40B4-BE49-F238E27FC236}">
                <a16:creationId xmlns:a16="http://schemas.microsoft.com/office/drawing/2014/main" id="{35BB6029-8290-475C-A2AF-0EA30E51C48E}"/>
              </a:ext>
            </a:extLst>
          </p:cNvPr>
          <p:cNvSpPr/>
          <p:nvPr/>
        </p:nvSpPr>
        <p:spPr>
          <a:xfrm rot="17151465">
            <a:off x="3955012" y="2182206"/>
            <a:ext cx="76436" cy="284267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8B44A25-6BB9-4FFD-A007-5560DC13C723}"/>
              </a:ext>
            </a:extLst>
          </p:cNvPr>
          <p:cNvSpPr/>
          <p:nvPr/>
        </p:nvSpPr>
        <p:spPr>
          <a:xfrm>
            <a:off x="4189520" y="2809140"/>
            <a:ext cx="2499737" cy="24844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63D33-DAFD-4AB9-97ED-197C59607B46}"/>
              </a:ext>
            </a:extLst>
          </p:cNvPr>
          <p:cNvSpPr txBox="1"/>
          <p:nvPr/>
        </p:nvSpPr>
        <p:spPr>
          <a:xfrm>
            <a:off x="9694102" y="701646"/>
            <a:ext cx="2177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SST8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SST3</a:t>
            </a:r>
          </a:p>
          <a:p>
            <a:endParaRPr lang="ko-KR" altLang="en-US" dirty="0"/>
          </a:p>
        </p:txBody>
      </p:sp>
      <p:sp>
        <p:nvSpPr>
          <p:cNvPr id="3" name="빼기 기호 2">
            <a:extLst>
              <a:ext uri="{FF2B5EF4-FFF2-40B4-BE49-F238E27FC236}">
                <a16:creationId xmlns:a16="http://schemas.microsoft.com/office/drawing/2014/main" id="{3C9E4933-59D0-4B61-9794-E4E1BFF23AE1}"/>
              </a:ext>
            </a:extLst>
          </p:cNvPr>
          <p:cNvSpPr/>
          <p:nvPr/>
        </p:nvSpPr>
        <p:spPr>
          <a:xfrm>
            <a:off x="9398538" y="1234105"/>
            <a:ext cx="2570395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빼기 기호 79">
            <a:extLst>
              <a:ext uri="{FF2B5EF4-FFF2-40B4-BE49-F238E27FC236}">
                <a16:creationId xmlns:a16="http://schemas.microsoft.com/office/drawing/2014/main" id="{1155FC4A-31FC-4F3A-B2FD-256508CB1401}"/>
              </a:ext>
            </a:extLst>
          </p:cNvPr>
          <p:cNvSpPr/>
          <p:nvPr/>
        </p:nvSpPr>
        <p:spPr>
          <a:xfrm>
            <a:off x="9381652" y="1861594"/>
            <a:ext cx="2554850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EAA42-9111-46F4-A731-D882E119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3" grpId="0" animBg="1"/>
      <p:bldP spid="3" grpId="1" animBg="1"/>
      <p:bldP spid="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2331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Data Set</a:t>
            </a:r>
            <a:endParaRPr lang="ko-KR" altLang="en-US" sz="4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05AE7-A795-4B04-A883-673A30D0AE90}"/>
              </a:ext>
            </a:extLst>
          </p:cNvPr>
          <p:cNvSpPr/>
          <p:nvPr/>
        </p:nvSpPr>
        <p:spPr>
          <a:xfrm>
            <a:off x="4288457" y="1412564"/>
            <a:ext cx="908205" cy="467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0E7DB-F69F-4533-81FE-5101116BFABE}"/>
              </a:ext>
            </a:extLst>
          </p:cNvPr>
          <p:cNvSpPr/>
          <p:nvPr/>
        </p:nvSpPr>
        <p:spPr>
          <a:xfrm>
            <a:off x="7216588" y="1817115"/>
            <a:ext cx="3155576" cy="6275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supervised learning for sequence,sst3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B449ED-2314-4390-89D8-A88104A15D9C}"/>
              </a:ext>
            </a:extLst>
          </p:cNvPr>
          <p:cNvSpPr/>
          <p:nvPr/>
        </p:nvSpPr>
        <p:spPr>
          <a:xfrm>
            <a:off x="2417130" y="1396461"/>
            <a:ext cx="926705" cy="467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E146086-5036-4137-8196-4D44B50E3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25729"/>
              </p:ext>
            </p:extLst>
          </p:nvPr>
        </p:nvGraphicFramePr>
        <p:xfrm>
          <a:off x="562898" y="1415285"/>
          <a:ext cx="6486592" cy="4656751"/>
        </p:xfrm>
        <a:graphic>
          <a:graphicData uri="http://schemas.openxmlformats.org/drawingml/2006/table">
            <a:tbl>
              <a:tblPr/>
              <a:tblGrid>
                <a:gridCol w="689283">
                  <a:extLst>
                    <a:ext uri="{9D8B030D-6E8A-4147-A177-3AD203B41FA5}">
                      <a16:colId xmlns:a16="http://schemas.microsoft.com/office/drawing/2014/main" val="4285223762"/>
                    </a:ext>
                  </a:extLst>
                </a:gridCol>
                <a:gridCol w="1164029">
                  <a:extLst>
                    <a:ext uri="{9D8B030D-6E8A-4147-A177-3AD203B41FA5}">
                      <a16:colId xmlns:a16="http://schemas.microsoft.com/office/drawing/2014/main" val="2571169089"/>
                    </a:ext>
                  </a:extLst>
                </a:gridCol>
                <a:gridCol w="926656">
                  <a:extLst>
                    <a:ext uri="{9D8B030D-6E8A-4147-A177-3AD203B41FA5}">
                      <a16:colId xmlns:a16="http://schemas.microsoft.com/office/drawing/2014/main" val="3424576898"/>
                    </a:ext>
                  </a:extLst>
                </a:gridCol>
                <a:gridCol w="926656">
                  <a:extLst>
                    <a:ext uri="{9D8B030D-6E8A-4147-A177-3AD203B41FA5}">
                      <a16:colId xmlns:a16="http://schemas.microsoft.com/office/drawing/2014/main" val="1537397006"/>
                    </a:ext>
                  </a:extLst>
                </a:gridCol>
                <a:gridCol w="926656">
                  <a:extLst>
                    <a:ext uri="{9D8B030D-6E8A-4147-A177-3AD203B41FA5}">
                      <a16:colId xmlns:a16="http://schemas.microsoft.com/office/drawing/2014/main" val="575075205"/>
                    </a:ext>
                  </a:extLst>
                </a:gridCol>
                <a:gridCol w="514442">
                  <a:extLst>
                    <a:ext uri="{9D8B030D-6E8A-4147-A177-3AD203B41FA5}">
                      <a16:colId xmlns:a16="http://schemas.microsoft.com/office/drawing/2014/main" val="3885743538"/>
                    </a:ext>
                  </a:extLst>
                </a:gridCol>
                <a:gridCol w="1338870">
                  <a:extLst>
                    <a:ext uri="{9D8B030D-6E8A-4147-A177-3AD203B41FA5}">
                      <a16:colId xmlns:a16="http://schemas.microsoft.com/office/drawing/2014/main" val="195129050"/>
                    </a:ext>
                  </a:extLst>
                </a:gridCol>
              </a:tblGrid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pdb_id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chain_code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sst8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sst3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has_nonstd_aa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26600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1TJG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ELDKWAS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CBCTTTC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CECCCCC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300704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1U8H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ALDKWAS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CBCTTCC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CECCCCC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680578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1U8I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ELDKWAN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CBCTTCC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CECCCCC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904020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2J9J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*SLN*I*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CCBBCBC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CCEECEC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044990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1U8L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DLDRWAS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CBCTTCC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CECCCCC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30693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2FIV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*AV*EA*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CCEEECC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CCEEECC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045325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1U8N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ELDKFAS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CBCTTCC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CECCCCC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459210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1Z56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*******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CEECCBC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CEECCEC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27517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1U8P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ECDKWCS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CBCTTCC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CECCCCC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094857"/>
                  </a:ext>
                </a:extLst>
              </a:tr>
              <a:tr h="42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2XAD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G**GG**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CCBCCCC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CCECCCC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845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1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984E3D-CB3C-4E7A-853E-E33068A5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027E9-773D-457D-90CE-35089239241B}"/>
              </a:ext>
            </a:extLst>
          </p:cNvPr>
          <p:cNvSpPr/>
          <p:nvPr/>
        </p:nvSpPr>
        <p:spPr>
          <a:xfrm>
            <a:off x="0" y="986118"/>
            <a:ext cx="80144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FDC1F-C308-42BA-8E38-C443DC29EE59}"/>
              </a:ext>
            </a:extLst>
          </p:cNvPr>
          <p:cNvSpPr txBox="1"/>
          <p:nvPr/>
        </p:nvSpPr>
        <p:spPr>
          <a:xfrm>
            <a:off x="62753" y="155121"/>
            <a:ext cx="2331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Data Set</a:t>
            </a:r>
            <a:endParaRPr lang="ko-KR" altLang="en-US" sz="4800" dirty="0"/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7810D8F5-42D5-41D5-B487-A197D0B14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348344"/>
              </p:ext>
            </p:extLst>
          </p:nvPr>
        </p:nvGraphicFramePr>
        <p:xfrm>
          <a:off x="2230438" y="2638425"/>
          <a:ext cx="7731124" cy="2595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865562">
                  <a:extLst>
                    <a:ext uri="{9D8B030D-6E8A-4147-A177-3AD203B41FA5}">
                      <a16:colId xmlns:a16="http://schemas.microsoft.com/office/drawing/2014/main" val="2118550864"/>
                    </a:ext>
                  </a:extLst>
                </a:gridCol>
                <a:gridCol w="3865562">
                  <a:extLst>
                    <a:ext uri="{9D8B030D-6E8A-4147-A177-3AD203B41FA5}">
                      <a16:colId xmlns:a16="http://schemas.microsoft.com/office/drawing/2014/main" val="3849847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HMK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8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GFA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2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IIG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9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LMF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E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9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DEA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210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ANV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H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WH*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C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685242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0D87E6-A65C-4D3F-ABF2-62DB5F7DAD08}"/>
              </a:ext>
            </a:extLst>
          </p:cNvPr>
          <p:cNvSpPr/>
          <p:nvPr/>
        </p:nvSpPr>
        <p:spPr>
          <a:xfrm>
            <a:off x="2200854" y="1873624"/>
            <a:ext cx="3865562" cy="537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HMK..GFA..IIG..LMF..DEA..ANV..WH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69DA7F-4BE7-4033-9DD1-1E381702AD19}"/>
              </a:ext>
            </a:extLst>
          </p:cNvPr>
          <p:cNvSpPr/>
          <p:nvPr/>
        </p:nvSpPr>
        <p:spPr>
          <a:xfrm>
            <a:off x="6125584" y="1873624"/>
            <a:ext cx="3865562" cy="537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C..H..C..E..C..H..C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9211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{3FB5DFA8-DBBD-4326-95CC-E64294FF25F8}tf10001115</Template>
  <TotalTime>1228</TotalTime>
  <Words>732</Words>
  <Application>Microsoft Office PowerPoint</Application>
  <PresentationFormat>와이드스크린</PresentationFormat>
  <Paragraphs>321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Gill Sans MT</vt:lpstr>
      <vt:lpstr>Times New Roman</vt:lpstr>
      <vt:lpstr>소포</vt:lpstr>
      <vt:lpstr>protein secondary structure prediction Using B-Lstm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지범 정</dc:creator>
  <cp:lastModifiedBy>채 윤재</cp:lastModifiedBy>
  <cp:revision>82</cp:revision>
  <dcterms:created xsi:type="dcterms:W3CDTF">2020-02-10T00:28:04Z</dcterms:created>
  <dcterms:modified xsi:type="dcterms:W3CDTF">2020-02-13T22:19:03Z</dcterms:modified>
</cp:coreProperties>
</file>